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60" r:id="rId5"/>
    <p:sldId id="259" r:id="rId6"/>
    <p:sldId id="262" r:id="rId7"/>
    <p:sldId id="261" r:id="rId8"/>
    <p:sldId id="263" r:id="rId9"/>
    <p:sldId id="264" r:id="rId10"/>
    <p:sldId id="265" r:id="rId11"/>
    <p:sldId id="266" r:id="rId12"/>
    <p:sldId id="267" r:id="rId13"/>
    <p:sldId id="268" r:id="rId14"/>
    <p:sldId id="269"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CE5D72-F3B0-2340-B7F1-13747F0DE17F}" v="21" dt="2024-08-28T12:15:49.432"/>
    <p1510:client id="{97E8CA7C-1EA3-46B5-B218-E3DF340A8F46}" v="452" dt="2024-08-29T18:37:45.8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6BEEA6-60F0-4776-8780-60D6A5276144}"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1845DBE7-E125-400B-9578-E63832B19081}">
      <dgm:prSet/>
      <dgm:spPr/>
      <dgm:t>
        <a:bodyPr/>
        <a:lstStyle/>
        <a:p>
          <a:r>
            <a:rPr lang="en-US"/>
            <a:t>Mean (mathematical average): 2.617559524</a:t>
          </a:r>
        </a:p>
      </dgm:t>
    </dgm:pt>
    <dgm:pt modelId="{C1401FC4-DA29-4F07-9850-5F4EC64975C6}" type="parTrans" cxnId="{5F04F4AD-BB3B-48C1-9DFA-65262BDC6BA5}">
      <dgm:prSet/>
      <dgm:spPr/>
      <dgm:t>
        <a:bodyPr/>
        <a:lstStyle/>
        <a:p>
          <a:endParaRPr lang="en-US"/>
        </a:p>
      </dgm:t>
    </dgm:pt>
    <dgm:pt modelId="{754EC37A-3ACD-4500-BBE2-D4845FAAB195}" type="sibTrans" cxnId="{5F04F4AD-BB3B-48C1-9DFA-65262BDC6BA5}">
      <dgm:prSet/>
      <dgm:spPr/>
      <dgm:t>
        <a:bodyPr/>
        <a:lstStyle/>
        <a:p>
          <a:endParaRPr lang="en-US"/>
        </a:p>
      </dgm:t>
    </dgm:pt>
    <dgm:pt modelId="{1C213668-6FB7-4512-87E0-E8CDB8C14A8D}">
      <dgm:prSet/>
      <dgm:spPr/>
      <dgm:t>
        <a:bodyPr/>
        <a:lstStyle/>
        <a:p>
          <a:r>
            <a:rPr lang="en-US"/>
            <a:t>Median (numerical middle): 2.571428571</a:t>
          </a:r>
        </a:p>
      </dgm:t>
    </dgm:pt>
    <dgm:pt modelId="{95D75A19-59ED-410D-A886-D7CD8E0C4BC4}" type="parTrans" cxnId="{08B8E934-FA1B-42B7-A13A-369C8FCA6E08}">
      <dgm:prSet/>
      <dgm:spPr/>
      <dgm:t>
        <a:bodyPr/>
        <a:lstStyle/>
        <a:p>
          <a:endParaRPr lang="en-US"/>
        </a:p>
      </dgm:t>
    </dgm:pt>
    <dgm:pt modelId="{33EDB708-387F-4348-A271-9BE452165E70}" type="sibTrans" cxnId="{08B8E934-FA1B-42B7-A13A-369C8FCA6E08}">
      <dgm:prSet/>
      <dgm:spPr/>
      <dgm:t>
        <a:bodyPr/>
        <a:lstStyle/>
        <a:p>
          <a:endParaRPr lang="en-US"/>
        </a:p>
      </dgm:t>
    </dgm:pt>
    <dgm:pt modelId="{BC52721E-88C4-498A-AA50-9F06969A4E05}">
      <dgm:prSet/>
      <dgm:spPr/>
      <dgm:t>
        <a:bodyPr/>
        <a:lstStyle/>
        <a:p>
          <a:r>
            <a:rPr lang="en-US"/>
            <a:t>Mode (most common, prompt average): 2.142857143</a:t>
          </a:r>
        </a:p>
      </dgm:t>
    </dgm:pt>
    <dgm:pt modelId="{E984D04B-0249-4EA4-B2DB-05DECB85745F}" type="parTrans" cxnId="{C342EF4D-4C54-4691-BC36-902855363F44}">
      <dgm:prSet/>
      <dgm:spPr/>
      <dgm:t>
        <a:bodyPr/>
        <a:lstStyle/>
        <a:p>
          <a:endParaRPr lang="en-US"/>
        </a:p>
      </dgm:t>
    </dgm:pt>
    <dgm:pt modelId="{421F2C5A-8B48-4976-A7DB-DEC1E9371453}" type="sibTrans" cxnId="{C342EF4D-4C54-4691-BC36-902855363F44}">
      <dgm:prSet/>
      <dgm:spPr/>
      <dgm:t>
        <a:bodyPr/>
        <a:lstStyle/>
        <a:p>
          <a:endParaRPr lang="en-US"/>
        </a:p>
      </dgm:t>
    </dgm:pt>
    <dgm:pt modelId="{3AAEADDB-7C96-4D7A-840E-54B775215CC1}">
      <dgm:prSet/>
      <dgm:spPr/>
      <dgm:t>
        <a:bodyPr/>
        <a:lstStyle/>
        <a:p>
          <a:r>
            <a:rPr lang="en-US"/>
            <a:t>Mode (singular choice): 3</a:t>
          </a:r>
        </a:p>
      </dgm:t>
    </dgm:pt>
    <dgm:pt modelId="{D9D3D8DD-C7C8-405F-BF37-048F44BF54DB}" type="parTrans" cxnId="{6D814281-0B91-44EE-885B-927E72A2DE62}">
      <dgm:prSet/>
      <dgm:spPr/>
      <dgm:t>
        <a:bodyPr/>
        <a:lstStyle/>
        <a:p>
          <a:endParaRPr lang="en-US"/>
        </a:p>
      </dgm:t>
    </dgm:pt>
    <dgm:pt modelId="{1245CB3F-D89B-4C6E-8078-F577E3CD4B7D}" type="sibTrans" cxnId="{6D814281-0B91-44EE-885B-927E72A2DE62}">
      <dgm:prSet/>
      <dgm:spPr/>
      <dgm:t>
        <a:bodyPr/>
        <a:lstStyle/>
        <a:p>
          <a:endParaRPr lang="en-US"/>
        </a:p>
      </dgm:t>
    </dgm:pt>
    <dgm:pt modelId="{6D28EA71-6CD5-4F30-A70F-1E4D54EC441B}">
      <dgm:prSet/>
      <dgm:spPr/>
      <dgm:t>
        <a:bodyPr/>
        <a:lstStyle/>
        <a:p>
          <a:r>
            <a:rPr lang="en-US"/>
            <a:t>Range – low: 1.857142857</a:t>
          </a:r>
        </a:p>
      </dgm:t>
    </dgm:pt>
    <dgm:pt modelId="{D5CEEEA4-9132-43C4-8FBE-CD8FA581A699}" type="parTrans" cxnId="{4F4D0EB7-5732-4EDC-90B5-47C66275FEE4}">
      <dgm:prSet/>
      <dgm:spPr/>
      <dgm:t>
        <a:bodyPr/>
        <a:lstStyle/>
        <a:p>
          <a:endParaRPr lang="en-US"/>
        </a:p>
      </dgm:t>
    </dgm:pt>
    <dgm:pt modelId="{C0B2C05A-97B9-4A8D-8F1C-B43E627489BE}" type="sibTrans" cxnId="{4F4D0EB7-5732-4EDC-90B5-47C66275FEE4}">
      <dgm:prSet/>
      <dgm:spPr/>
      <dgm:t>
        <a:bodyPr/>
        <a:lstStyle/>
        <a:p>
          <a:endParaRPr lang="en-US"/>
        </a:p>
      </dgm:t>
    </dgm:pt>
    <dgm:pt modelId="{68DC8A58-6CF4-4912-B60A-F22B692E7D2E}">
      <dgm:prSet/>
      <dgm:spPr/>
      <dgm:t>
        <a:bodyPr/>
        <a:lstStyle/>
        <a:p>
          <a:r>
            <a:rPr lang="en-US"/>
            <a:t>Range – high: 3.857142857</a:t>
          </a:r>
        </a:p>
      </dgm:t>
    </dgm:pt>
    <dgm:pt modelId="{F9D7FF5E-3517-4AFE-AE1B-9A480B96783E}" type="parTrans" cxnId="{BBB72B55-D3B1-4837-9647-FA48B4693E86}">
      <dgm:prSet/>
      <dgm:spPr/>
      <dgm:t>
        <a:bodyPr/>
        <a:lstStyle/>
        <a:p>
          <a:endParaRPr lang="en-US"/>
        </a:p>
      </dgm:t>
    </dgm:pt>
    <dgm:pt modelId="{A98CD120-B5B4-4694-A656-73B781326507}" type="sibTrans" cxnId="{BBB72B55-D3B1-4837-9647-FA48B4693E86}">
      <dgm:prSet/>
      <dgm:spPr/>
      <dgm:t>
        <a:bodyPr/>
        <a:lstStyle/>
        <a:p>
          <a:endParaRPr lang="en-US"/>
        </a:p>
      </dgm:t>
    </dgm:pt>
    <dgm:pt modelId="{2A6D64A6-C6AB-43BA-99A2-2DB31ECC9C9C}" type="pres">
      <dgm:prSet presAssocID="{C36BEEA6-60F0-4776-8780-60D6A5276144}" presName="vert0" presStyleCnt="0">
        <dgm:presLayoutVars>
          <dgm:dir/>
          <dgm:animOne val="branch"/>
          <dgm:animLvl val="lvl"/>
        </dgm:presLayoutVars>
      </dgm:prSet>
      <dgm:spPr/>
    </dgm:pt>
    <dgm:pt modelId="{DC417E67-657C-443B-87D9-B9423C4A28C9}" type="pres">
      <dgm:prSet presAssocID="{1845DBE7-E125-400B-9578-E63832B19081}" presName="thickLine" presStyleLbl="alignNode1" presStyleIdx="0" presStyleCnt="6"/>
      <dgm:spPr/>
    </dgm:pt>
    <dgm:pt modelId="{E54D9D2C-9001-446D-BD40-29706D27ACC6}" type="pres">
      <dgm:prSet presAssocID="{1845DBE7-E125-400B-9578-E63832B19081}" presName="horz1" presStyleCnt="0"/>
      <dgm:spPr/>
    </dgm:pt>
    <dgm:pt modelId="{AD6B92E8-8823-4BB3-A15F-D616619BD64E}" type="pres">
      <dgm:prSet presAssocID="{1845DBE7-E125-400B-9578-E63832B19081}" presName="tx1" presStyleLbl="revTx" presStyleIdx="0" presStyleCnt="6"/>
      <dgm:spPr/>
    </dgm:pt>
    <dgm:pt modelId="{C01308AD-A5A2-4377-9718-19E76D928BF3}" type="pres">
      <dgm:prSet presAssocID="{1845DBE7-E125-400B-9578-E63832B19081}" presName="vert1" presStyleCnt="0"/>
      <dgm:spPr/>
    </dgm:pt>
    <dgm:pt modelId="{B1741FED-DDF9-48C4-9056-87FFEA4B0538}" type="pres">
      <dgm:prSet presAssocID="{1C213668-6FB7-4512-87E0-E8CDB8C14A8D}" presName="thickLine" presStyleLbl="alignNode1" presStyleIdx="1" presStyleCnt="6"/>
      <dgm:spPr/>
    </dgm:pt>
    <dgm:pt modelId="{3C94C5E0-8741-4680-BC3A-634DBFFB69FC}" type="pres">
      <dgm:prSet presAssocID="{1C213668-6FB7-4512-87E0-E8CDB8C14A8D}" presName="horz1" presStyleCnt="0"/>
      <dgm:spPr/>
    </dgm:pt>
    <dgm:pt modelId="{7592F168-197C-48F5-96E4-F4381DEFC8E2}" type="pres">
      <dgm:prSet presAssocID="{1C213668-6FB7-4512-87E0-E8CDB8C14A8D}" presName="tx1" presStyleLbl="revTx" presStyleIdx="1" presStyleCnt="6"/>
      <dgm:spPr/>
    </dgm:pt>
    <dgm:pt modelId="{CE08C89D-4CFE-47F8-AF96-63729F87373A}" type="pres">
      <dgm:prSet presAssocID="{1C213668-6FB7-4512-87E0-E8CDB8C14A8D}" presName="vert1" presStyleCnt="0"/>
      <dgm:spPr/>
    </dgm:pt>
    <dgm:pt modelId="{C8064B43-97C5-489C-B0DD-9E90D3B33101}" type="pres">
      <dgm:prSet presAssocID="{BC52721E-88C4-498A-AA50-9F06969A4E05}" presName="thickLine" presStyleLbl="alignNode1" presStyleIdx="2" presStyleCnt="6"/>
      <dgm:spPr/>
    </dgm:pt>
    <dgm:pt modelId="{5B36311A-3095-4279-BC6A-CD1338A58E04}" type="pres">
      <dgm:prSet presAssocID="{BC52721E-88C4-498A-AA50-9F06969A4E05}" presName="horz1" presStyleCnt="0"/>
      <dgm:spPr/>
    </dgm:pt>
    <dgm:pt modelId="{EDDE7504-5C3B-4C99-AEA6-462AD2908676}" type="pres">
      <dgm:prSet presAssocID="{BC52721E-88C4-498A-AA50-9F06969A4E05}" presName="tx1" presStyleLbl="revTx" presStyleIdx="2" presStyleCnt="6"/>
      <dgm:spPr/>
    </dgm:pt>
    <dgm:pt modelId="{91E65463-D47B-45E7-8B5D-BC0D04046EED}" type="pres">
      <dgm:prSet presAssocID="{BC52721E-88C4-498A-AA50-9F06969A4E05}" presName="vert1" presStyleCnt="0"/>
      <dgm:spPr/>
    </dgm:pt>
    <dgm:pt modelId="{A7898DF8-CF9B-406E-9F77-3A57E08107BE}" type="pres">
      <dgm:prSet presAssocID="{3AAEADDB-7C96-4D7A-840E-54B775215CC1}" presName="thickLine" presStyleLbl="alignNode1" presStyleIdx="3" presStyleCnt="6"/>
      <dgm:spPr/>
    </dgm:pt>
    <dgm:pt modelId="{8E8CA0F3-EF7F-43AB-ABBD-B7620F2F786D}" type="pres">
      <dgm:prSet presAssocID="{3AAEADDB-7C96-4D7A-840E-54B775215CC1}" presName="horz1" presStyleCnt="0"/>
      <dgm:spPr/>
    </dgm:pt>
    <dgm:pt modelId="{C4B51A08-4387-4BE5-A78A-203487EF213D}" type="pres">
      <dgm:prSet presAssocID="{3AAEADDB-7C96-4D7A-840E-54B775215CC1}" presName="tx1" presStyleLbl="revTx" presStyleIdx="3" presStyleCnt="6"/>
      <dgm:spPr/>
    </dgm:pt>
    <dgm:pt modelId="{91D39E74-851E-483C-B42D-6642A13CAA30}" type="pres">
      <dgm:prSet presAssocID="{3AAEADDB-7C96-4D7A-840E-54B775215CC1}" presName="vert1" presStyleCnt="0"/>
      <dgm:spPr/>
    </dgm:pt>
    <dgm:pt modelId="{99F382B9-00DB-41EF-91CB-BE2F77511427}" type="pres">
      <dgm:prSet presAssocID="{6D28EA71-6CD5-4F30-A70F-1E4D54EC441B}" presName="thickLine" presStyleLbl="alignNode1" presStyleIdx="4" presStyleCnt="6"/>
      <dgm:spPr/>
    </dgm:pt>
    <dgm:pt modelId="{448D6546-7B81-4405-9135-3BE64CDCDE46}" type="pres">
      <dgm:prSet presAssocID="{6D28EA71-6CD5-4F30-A70F-1E4D54EC441B}" presName="horz1" presStyleCnt="0"/>
      <dgm:spPr/>
    </dgm:pt>
    <dgm:pt modelId="{CD1B7FA3-A98C-46ED-A79D-E5B69B9C938C}" type="pres">
      <dgm:prSet presAssocID="{6D28EA71-6CD5-4F30-A70F-1E4D54EC441B}" presName="tx1" presStyleLbl="revTx" presStyleIdx="4" presStyleCnt="6"/>
      <dgm:spPr/>
    </dgm:pt>
    <dgm:pt modelId="{057E9D8E-96A9-4ED5-99C1-24AE3323E7C5}" type="pres">
      <dgm:prSet presAssocID="{6D28EA71-6CD5-4F30-A70F-1E4D54EC441B}" presName="vert1" presStyleCnt="0"/>
      <dgm:spPr/>
    </dgm:pt>
    <dgm:pt modelId="{303BA540-7C40-4753-8F5D-8A93D219D3C6}" type="pres">
      <dgm:prSet presAssocID="{68DC8A58-6CF4-4912-B60A-F22B692E7D2E}" presName="thickLine" presStyleLbl="alignNode1" presStyleIdx="5" presStyleCnt="6"/>
      <dgm:spPr/>
    </dgm:pt>
    <dgm:pt modelId="{BCD888CB-0D24-43F4-84BE-BC737D5D3BB9}" type="pres">
      <dgm:prSet presAssocID="{68DC8A58-6CF4-4912-B60A-F22B692E7D2E}" presName="horz1" presStyleCnt="0"/>
      <dgm:spPr/>
    </dgm:pt>
    <dgm:pt modelId="{21AAEA1D-32DD-4336-888C-67614B58D816}" type="pres">
      <dgm:prSet presAssocID="{68DC8A58-6CF4-4912-B60A-F22B692E7D2E}" presName="tx1" presStyleLbl="revTx" presStyleIdx="5" presStyleCnt="6"/>
      <dgm:spPr/>
    </dgm:pt>
    <dgm:pt modelId="{26ABC4A2-857F-41D3-95F8-664D05B19B0E}" type="pres">
      <dgm:prSet presAssocID="{68DC8A58-6CF4-4912-B60A-F22B692E7D2E}" presName="vert1" presStyleCnt="0"/>
      <dgm:spPr/>
    </dgm:pt>
  </dgm:ptLst>
  <dgm:cxnLst>
    <dgm:cxn modelId="{D063FF10-A900-4510-BFB5-12AB6FAE2037}" type="presOf" srcId="{1C213668-6FB7-4512-87E0-E8CDB8C14A8D}" destId="{7592F168-197C-48F5-96E4-F4381DEFC8E2}" srcOrd="0" destOrd="0" presId="urn:microsoft.com/office/officeart/2008/layout/LinedList"/>
    <dgm:cxn modelId="{32078C27-EB7A-4BCB-BF4F-0399614CD30B}" type="presOf" srcId="{3AAEADDB-7C96-4D7A-840E-54B775215CC1}" destId="{C4B51A08-4387-4BE5-A78A-203487EF213D}" srcOrd="0" destOrd="0" presId="urn:microsoft.com/office/officeart/2008/layout/LinedList"/>
    <dgm:cxn modelId="{A78BBA30-764E-4A2B-BC62-2C0F9BE79A16}" type="presOf" srcId="{1845DBE7-E125-400B-9578-E63832B19081}" destId="{AD6B92E8-8823-4BB3-A15F-D616619BD64E}" srcOrd="0" destOrd="0" presId="urn:microsoft.com/office/officeart/2008/layout/LinedList"/>
    <dgm:cxn modelId="{08B8E934-FA1B-42B7-A13A-369C8FCA6E08}" srcId="{C36BEEA6-60F0-4776-8780-60D6A5276144}" destId="{1C213668-6FB7-4512-87E0-E8CDB8C14A8D}" srcOrd="1" destOrd="0" parTransId="{95D75A19-59ED-410D-A886-D7CD8E0C4BC4}" sibTransId="{33EDB708-387F-4348-A271-9BE452165E70}"/>
    <dgm:cxn modelId="{47A1F661-CB62-47F1-A8EB-5FEBE46A4E8C}" type="presOf" srcId="{6D28EA71-6CD5-4F30-A70F-1E4D54EC441B}" destId="{CD1B7FA3-A98C-46ED-A79D-E5B69B9C938C}" srcOrd="0" destOrd="0" presId="urn:microsoft.com/office/officeart/2008/layout/LinedList"/>
    <dgm:cxn modelId="{780B484A-F96A-42D4-9400-DDD83270107C}" type="presOf" srcId="{C36BEEA6-60F0-4776-8780-60D6A5276144}" destId="{2A6D64A6-C6AB-43BA-99A2-2DB31ECC9C9C}" srcOrd="0" destOrd="0" presId="urn:microsoft.com/office/officeart/2008/layout/LinedList"/>
    <dgm:cxn modelId="{C342EF4D-4C54-4691-BC36-902855363F44}" srcId="{C36BEEA6-60F0-4776-8780-60D6A5276144}" destId="{BC52721E-88C4-498A-AA50-9F06969A4E05}" srcOrd="2" destOrd="0" parTransId="{E984D04B-0249-4EA4-B2DB-05DECB85745F}" sibTransId="{421F2C5A-8B48-4976-A7DB-DEC1E9371453}"/>
    <dgm:cxn modelId="{BBB72B55-D3B1-4837-9647-FA48B4693E86}" srcId="{C36BEEA6-60F0-4776-8780-60D6A5276144}" destId="{68DC8A58-6CF4-4912-B60A-F22B692E7D2E}" srcOrd="5" destOrd="0" parTransId="{F9D7FF5E-3517-4AFE-AE1B-9A480B96783E}" sibTransId="{A98CD120-B5B4-4694-A656-73B781326507}"/>
    <dgm:cxn modelId="{6D814281-0B91-44EE-885B-927E72A2DE62}" srcId="{C36BEEA6-60F0-4776-8780-60D6A5276144}" destId="{3AAEADDB-7C96-4D7A-840E-54B775215CC1}" srcOrd="3" destOrd="0" parTransId="{D9D3D8DD-C7C8-405F-BF37-048F44BF54DB}" sibTransId="{1245CB3F-D89B-4C6E-8078-F577E3CD4B7D}"/>
    <dgm:cxn modelId="{5F04F4AD-BB3B-48C1-9DFA-65262BDC6BA5}" srcId="{C36BEEA6-60F0-4776-8780-60D6A5276144}" destId="{1845DBE7-E125-400B-9578-E63832B19081}" srcOrd="0" destOrd="0" parTransId="{C1401FC4-DA29-4F07-9850-5F4EC64975C6}" sibTransId="{754EC37A-3ACD-4500-BBE2-D4845FAAB195}"/>
    <dgm:cxn modelId="{4F4D0EB7-5732-4EDC-90B5-47C66275FEE4}" srcId="{C36BEEA6-60F0-4776-8780-60D6A5276144}" destId="{6D28EA71-6CD5-4F30-A70F-1E4D54EC441B}" srcOrd="4" destOrd="0" parTransId="{D5CEEEA4-9132-43C4-8FBE-CD8FA581A699}" sibTransId="{C0B2C05A-97B9-4A8D-8F1C-B43E627489BE}"/>
    <dgm:cxn modelId="{F3F6B6CA-0B6C-4B3C-99B6-3DD700DD297F}" type="presOf" srcId="{68DC8A58-6CF4-4912-B60A-F22B692E7D2E}" destId="{21AAEA1D-32DD-4336-888C-67614B58D816}" srcOrd="0" destOrd="0" presId="urn:microsoft.com/office/officeart/2008/layout/LinedList"/>
    <dgm:cxn modelId="{7495F7D6-3716-4080-A7BB-9B89C9C3BF96}" type="presOf" srcId="{BC52721E-88C4-498A-AA50-9F06969A4E05}" destId="{EDDE7504-5C3B-4C99-AEA6-462AD2908676}" srcOrd="0" destOrd="0" presId="urn:microsoft.com/office/officeart/2008/layout/LinedList"/>
    <dgm:cxn modelId="{F19C27E8-BB44-4E73-AE63-A971B81AD9B2}" type="presParOf" srcId="{2A6D64A6-C6AB-43BA-99A2-2DB31ECC9C9C}" destId="{DC417E67-657C-443B-87D9-B9423C4A28C9}" srcOrd="0" destOrd="0" presId="urn:microsoft.com/office/officeart/2008/layout/LinedList"/>
    <dgm:cxn modelId="{36F47AF9-BFB9-4E3C-AF31-FCA3114EB562}" type="presParOf" srcId="{2A6D64A6-C6AB-43BA-99A2-2DB31ECC9C9C}" destId="{E54D9D2C-9001-446D-BD40-29706D27ACC6}" srcOrd="1" destOrd="0" presId="urn:microsoft.com/office/officeart/2008/layout/LinedList"/>
    <dgm:cxn modelId="{9589BCB3-1081-44C8-9FB6-1BDA55B01402}" type="presParOf" srcId="{E54D9D2C-9001-446D-BD40-29706D27ACC6}" destId="{AD6B92E8-8823-4BB3-A15F-D616619BD64E}" srcOrd="0" destOrd="0" presId="urn:microsoft.com/office/officeart/2008/layout/LinedList"/>
    <dgm:cxn modelId="{95897971-9A2B-4517-AED7-7BAA4875A04B}" type="presParOf" srcId="{E54D9D2C-9001-446D-BD40-29706D27ACC6}" destId="{C01308AD-A5A2-4377-9718-19E76D928BF3}" srcOrd="1" destOrd="0" presId="urn:microsoft.com/office/officeart/2008/layout/LinedList"/>
    <dgm:cxn modelId="{48AC2084-1156-4E6C-BE55-C0682D632B42}" type="presParOf" srcId="{2A6D64A6-C6AB-43BA-99A2-2DB31ECC9C9C}" destId="{B1741FED-DDF9-48C4-9056-87FFEA4B0538}" srcOrd="2" destOrd="0" presId="urn:microsoft.com/office/officeart/2008/layout/LinedList"/>
    <dgm:cxn modelId="{6BC0C667-C735-45CB-B689-D53AE8087B48}" type="presParOf" srcId="{2A6D64A6-C6AB-43BA-99A2-2DB31ECC9C9C}" destId="{3C94C5E0-8741-4680-BC3A-634DBFFB69FC}" srcOrd="3" destOrd="0" presId="urn:microsoft.com/office/officeart/2008/layout/LinedList"/>
    <dgm:cxn modelId="{00180FA5-BAAC-46D8-95CB-113715678C59}" type="presParOf" srcId="{3C94C5E0-8741-4680-BC3A-634DBFFB69FC}" destId="{7592F168-197C-48F5-96E4-F4381DEFC8E2}" srcOrd="0" destOrd="0" presId="urn:microsoft.com/office/officeart/2008/layout/LinedList"/>
    <dgm:cxn modelId="{5A65A2A4-6F8D-44D7-A3DE-36C8FE48DD0A}" type="presParOf" srcId="{3C94C5E0-8741-4680-BC3A-634DBFFB69FC}" destId="{CE08C89D-4CFE-47F8-AF96-63729F87373A}" srcOrd="1" destOrd="0" presId="urn:microsoft.com/office/officeart/2008/layout/LinedList"/>
    <dgm:cxn modelId="{470BBEDC-E1EF-4A64-A796-040BF99B05C8}" type="presParOf" srcId="{2A6D64A6-C6AB-43BA-99A2-2DB31ECC9C9C}" destId="{C8064B43-97C5-489C-B0DD-9E90D3B33101}" srcOrd="4" destOrd="0" presId="urn:microsoft.com/office/officeart/2008/layout/LinedList"/>
    <dgm:cxn modelId="{43F6D0CE-EA9B-4427-B964-8194B1001E12}" type="presParOf" srcId="{2A6D64A6-C6AB-43BA-99A2-2DB31ECC9C9C}" destId="{5B36311A-3095-4279-BC6A-CD1338A58E04}" srcOrd="5" destOrd="0" presId="urn:microsoft.com/office/officeart/2008/layout/LinedList"/>
    <dgm:cxn modelId="{714E9EE7-0BD8-4F7C-AA42-3D34C0E1DBBF}" type="presParOf" srcId="{5B36311A-3095-4279-BC6A-CD1338A58E04}" destId="{EDDE7504-5C3B-4C99-AEA6-462AD2908676}" srcOrd="0" destOrd="0" presId="urn:microsoft.com/office/officeart/2008/layout/LinedList"/>
    <dgm:cxn modelId="{47570A1E-1092-47CE-BBB3-DDC80A284D5F}" type="presParOf" srcId="{5B36311A-3095-4279-BC6A-CD1338A58E04}" destId="{91E65463-D47B-45E7-8B5D-BC0D04046EED}" srcOrd="1" destOrd="0" presId="urn:microsoft.com/office/officeart/2008/layout/LinedList"/>
    <dgm:cxn modelId="{161F45EF-945C-4666-B124-DEAAC5B6A36B}" type="presParOf" srcId="{2A6D64A6-C6AB-43BA-99A2-2DB31ECC9C9C}" destId="{A7898DF8-CF9B-406E-9F77-3A57E08107BE}" srcOrd="6" destOrd="0" presId="urn:microsoft.com/office/officeart/2008/layout/LinedList"/>
    <dgm:cxn modelId="{0909B50A-0CD0-44D9-AF23-351CD9F631EE}" type="presParOf" srcId="{2A6D64A6-C6AB-43BA-99A2-2DB31ECC9C9C}" destId="{8E8CA0F3-EF7F-43AB-ABBD-B7620F2F786D}" srcOrd="7" destOrd="0" presId="urn:microsoft.com/office/officeart/2008/layout/LinedList"/>
    <dgm:cxn modelId="{2D2F2CA2-3FDB-464D-8DBE-609FA2FD7EEA}" type="presParOf" srcId="{8E8CA0F3-EF7F-43AB-ABBD-B7620F2F786D}" destId="{C4B51A08-4387-4BE5-A78A-203487EF213D}" srcOrd="0" destOrd="0" presId="urn:microsoft.com/office/officeart/2008/layout/LinedList"/>
    <dgm:cxn modelId="{31337F02-10BE-44E5-AC4A-CBDB0BE6F94E}" type="presParOf" srcId="{8E8CA0F3-EF7F-43AB-ABBD-B7620F2F786D}" destId="{91D39E74-851E-483C-B42D-6642A13CAA30}" srcOrd="1" destOrd="0" presId="urn:microsoft.com/office/officeart/2008/layout/LinedList"/>
    <dgm:cxn modelId="{89EEB92D-A298-457A-BB8E-8CFE64EDFB1A}" type="presParOf" srcId="{2A6D64A6-C6AB-43BA-99A2-2DB31ECC9C9C}" destId="{99F382B9-00DB-41EF-91CB-BE2F77511427}" srcOrd="8" destOrd="0" presId="urn:microsoft.com/office/officeart/2008/layout/LinedList"/>
    <dgm:cxn modelId="{61620770-95D0-4F6A-8F8D-73844480F234}" type="presParOf" srcId="{2A6D64A6-C6AB-43BA-99A2-2DB31ECC9C9C}" destId="{448D6546-7B81-4405-9135-3BE64CDCDE46}" srcOrd="9" destOrd="0" presId="urn:microsoft.com/office/officeart/2008/layout/LinedList"/>
    <dgm:cxn modelId="{CB77CF1D-54A2-492D-A4EF-8220153332E9}" type="presParOf" srcId="{448D6546-7B81-4405-9135-3BE64CDCDE46}" destId="{CD1B7FA3-A98C-46ED-A79D-E5B69B9C938C}" srcOrd="0" destOrd="0" presId="urn:microsoft.com/office/officeart/2008/layout/LinedList"/>
    <dgm:cxn modelId="{8513998B-223D-4CA5-AD7E-85478335FF47}" type="presParOf" srcId="{448D6546-7B81-4405-9135-3BE64CDCDE46}" destId="{057E9D8E-96A9-4ED5-99C1-24AE3323E7C5}" srcOrd="1" destOrd="0" presId="urn:microsoft.com/office/officeart/2008/layout/LinedList"/>
    <dgm:cxn modelId="{6882E577-03E7-4D22-A36A-E335533CED20}" type="presParOf" srcId="{2A6D64A6-C6AB-43BA-99A2-2DB31ECC9C9C}" destId="{303BA540-7C40-4753-8F5D-8A93D219D3C6}" srcOrd="10" destOrd="0" presId="urn:microsoft.com/office/officeart/2008/layout/LinedList"/>
    <dgm:cxn modelId="{2B6C5EA4-A6B6-49DE-9DF0-89697530B90F}" type="presParOf" srcId="{2A6D64A6-C6AB-43BA-99A2-2DB31ECC9C9C}" destId="{BCD888CB-0D24-43F4-84BE-BC737D5D3BB9}" srcOrd="11" destOrd="0" presId="urn:microsoft.com/office/officeart/2008/layout/LinedList"/>
    <dgm:cxn modelId="{CE623ECA-A5C9-4398-9A66-5B5761B3F366}" type="presParOf" srcId="{BCD888CB-0D24-43F4-84BE-BC737D5D3BB9}" destId="{21AAEA1D-32DD-4336-888C-67614B58D816}" srcOrd="0" destOrd="0" presId="urn:microsoft.com/office/officeart/2008/layout/LinedList"/>
    <dgm:cxn modelId="{B0183EB6-A0C0-48D9-B198-D9CA169DF05B}" type="presParOf" srcId="{BCD888CB-0D24-43F4-84BE-BC737D5D3BB9}" destId="{26ABC4A2-857F-41D3-95F8-664D05B19B0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417E67-657C-443B-87D9-B9423C4A28C9}">
      <dsp:nvSpPr>
        <dsp:cNvPr id="0" name=""/>
        <dsp:cNvSpPr/>
      </dsp:nvSpPr>
      <dsp:spPr>
        <a:xfrm>
          <a:off x="0" y="2388"/>
          <a:ext cx="603068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6B92E8-8823-4BB3-A15F-D616619BD64E}">
      <dsp:nvSpPr>
        <dsp:cNvPr id="0" name=""/>
        <dsp:cNvSpPr/>
      </dsp:nvSpPr>
      <dsp:spPr>
        <a:xfrm>
          <a:off x="0" y="2388"/>
          <a:ext cx="6030686" cy="814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Mean (mathematical average): 2.617559524</a:t>
          </a:r>
        </a:p>
      </dsp:txBody>
      <dsp:txXfrm>
        <a:off x="0" y="2388"/>
        <a:ext cx="6030686" cy="814611"/>
      </dsp:txXfrm>
    </dsp:sp>
    <dsp:sp modelId="{B1741FED-DDF9-48C4-9056-87FFEA4B0538}">
      <dsp:nvSpPr>
        <dsp:cNvPr id="0" name=""/>
        <dsp:cNvSpPr/>
      </dsp:nvSpPr>
      <dsp:spPr>
        <a:xfrm>
          <a:off x="0" y="817000"/>
          <a:ext cx="603068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92F168-197C-48F5-96E4-F4381DEFC8E2}">
      <dsp:nvSpPr>
        <dsp:cNvPr id="0" name=""/>
        <dsp:cNvSpPr/>
      </dsp:nvSpPr>
      <dsp:spPr>
        <a:xfrm>
          <a:off x="0" y="817000"/>
          <a:ext cx="6030686" cy="814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Median (numerical middle): 2.571428571</a:t>
          </a:r>
        </a:p>
      </dsp:txBody>
      <dsp:txXfrm>
        <a:off x="0" y="817000"/>
        <a:ext cx="6030686" cy="814611"/>
      </dsp:txXfrm>
    </dsp:sp>
    <dsp:sp modelId="{C8064B43-97C5-489C-B0DD-9E90D3B33101}">
      <dsp:nvSpPr>
        <dsp:cNvPr id="0" name=""/>
        <dsp:cNvSpPr/>
      </dsp:nvSpPr>
      <dsp:spPr>
        <a:xfrm>
          <a:off x="0" y="1631612"/>
          <a:ext cx="603068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DE7504-5C3B-4C99-AEA6-462AD2908676}">
      <dsp:nvSpPr>
        <dsp:cNvPr id="0" name=""/>
        <dsp:cNvSpPr/>
      </dsp:nvSpPr>
      <dsp:spPr>
        <a:xfrm>
          <a:off x="0" y="1631612"/>
          <a:ext cx="6030686" cy="814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Mode (most common, prompt average): 2.142857143</a:t>
          </a:r>
        </a:p>
      </dsp:txBody>
      <dsp:txXfrm>
        <a:off x="0" y="1631612"/>
        <a:ext cx="6030686" cy="814611"/>
      </dsp:txXfrm>
    </dsp:sp>
    <dsp:sp modelId="{A7898DF8-CF9B-406E-9F77-3A57E08107BE}">
      <dsp:nvSpPr>
        <dsp:cNvPr id="0" name=""/>
        <dsp:cNvSpPr/>
      </dsp:nvSpPr>
      <dsp:spPr>
        <a:xfrm>
          <a:off x="0" y="2446223"/>
          <a:ext cx="603068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B51A08-4387-4BE5-A78A-203487EF213D}">
      <dsp:nvSpPr>
        <dsp:cNvPr id="0" name=""/>
        <dsp:cNvSpPr/>
      </dsp:nvSpPr>
      <dsp:spPr>
        <a:xfrm>
          <a:off x="0" y="2446224"/>
          <a:ext cx="6030686" cy="814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Mode (singular choice): 3</a:t>
          </a:r>
        </a:p>
      </dsp:txBody>
      <dsp:txXfrm>
        <a:off x="0" y="2446224"/>
        <a:ext cx="6030686" cy="814611"/>
      </dsp:txXfrm>
    </dsp:sp>
    <dsp:sp modelId="{99F382B9-00DB-41EF-91CB-BE2F77511427}">
      <dsp:nvSpPr>
        <dsp:cNvPr id="0" name=""/>
        <dsp:cNvSpPr/>
      </dsp:nvSpPr>
      <dsp:spPr>
        <a:xfrm>
          <a:off x="0" y="3260835"/>
          <a:ext cx="603068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1B7FA3-A98C-46ED-A79D-E5B69B9C938C}">
      <dsp:nvSpPr>
        <dsp:cNvPr id="0" name=""/>
        <dsp:cNvSpPr/>
      </dsp:nvSpPr>
      <dsp:spPr>
        <a:xfrm>
          <a:off x="0" y="3260835"/>
          <a:ext cx="6030686" cy="814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Range – low: 1.857142857</a:t>
          </a:r>
        </a:p>
      </dsp:txBody>
      <dsp:txXfrm>
        <a:off x="0" y="3260835"/>
        <a:ext cx="6030686" cy="814611"/>
      </dsp:txXfrm>
    </dsp:sp>
    <dsp:sp modelId="{303BA540-7C40-4753-8F5D-8A93D219D3C6}">
      <dsp:nvSpPr>
        <dsp:cNvPr id="0" name=""/>
        <dsp:cNvSpPr/>
      </dsp:nvSpPr>
      <dsp:spPr>
        <a:xfrm>
          <a:off x="0" y="4075447"/>
          <a:ext cx="603068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AAEA1D-32DD-4336-888C-67614B58D816}">
      <dsp:nvSpPr>
        <dsp:cNvPr id="0" name=""/>
        <dsp:cNvSpPr/>
      </dsp:nvSpPr>
      <dsp:spPr>
        <a:xfrm>
          <a:off x="0" y="4075447"/>
          <a:ext cx="6030686" cy="814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Range – high: 3.857142857</a:t>
          </a:r>
        </a:p>
      </dsp:txBody>
      <dsp:txXfrm>
        <a:off x="0" y="4075447"/>
        <a:ext cx="6030686" cy="81461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612648" y="557783"/>
            <a:ext cx="10969752" cy="3130807"/>
          </a:xfrm>
        </p:spPr>
        <p:txBody>
          <a:bodyPr anchor="b">
            <a:normAutofit/>
          </a:bodyPr>
          <a:lstStyle>
            <a:lvl1pPr algn="l">
              <a:defRPr sz="54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612648" y="3902206"/>
            <a:ext cx="10969752" cy="2240529"/>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79C5A860-F335-4252-AA00-24FB67ED2982}" type="datetime1">
              <a:rPr lang="en-US" smtClean="0"/>
              <a:t>9/10/2024</a:t>
            </a:fld>
            <a:endParaRPr lang="en-US"/>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4301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46AB1048-0047-48CA-88BA-D69B470942CF}" type="datetime1">
              <a:rPr lang="en-US" smtClean="0"/>
              <a:t>9/10/2024</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537466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557784"/>
            <a:ext cx="2854452" cy="564342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612648" y="557784"/>
            <a:ext cx="7734300" cy="56434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5BD83879-648C-49A9-81A2-0EF5946532D0}" type="datetime1">
              <a:rPr lang="en-US" smtClean="0"/>
              <a:t>9/10/2024</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152955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D04BC802-30E3-4658-9CCA-F873646FEC67}" type="datetime1">
              <a:rPr lang="en-US" smtClean="0"/>
              <a:t>9/10/2024</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8534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612648" y="557784"/>
            <a:ext cx="10969752" cy="3146400"/>
          </a:xfrm>
        </p:spPr>
        <p:txBody>
          <a:bodyPr anchor="b">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612648" y="3902207"/>
            <a:ext cx="10969752" cy="2187443"/>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AB227A3-19CE-4153-81CE-64EB7AB094B3}" type="datetime1">
              <a:rPr lang="en-US" smtClean="0"/>
              <a:t>9/10/2024</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03124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609600"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2"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B819A100-10F6-477E-8847-29D479EF1C92}" type="datetime1">
              <a:rPr lang="en-US" smtClean="0"/>
              <a:t>9/10/2024</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436847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609600" y="365125"/>
            <a:ext cx="10745788"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609600" y="1895096"/>
            <a:ext cx="5387975"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609600" y="2842211"/>
            <a:ext cx="5387975"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67890" y="1895096"/>
            <a:ext cx="5414510"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67890" y="2842211"/>
            <a:ext cx="5414510"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5DF128AB-198A-495F-8475-FDB360C9873F}" type="datetime1">
              <a:rPr lang="en-US" smtClean="0"/>
              <a:t>9/10/2024</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405318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21A235E-F8FD-479F-9FC7-18BE84110877}" type="datetime1">
              <a:rPr lang="en-US" smtClean="0"/>
              <a:t>9/10/2024</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07005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E890F09B-68DA-462E-9DB4-4C9ADAB8CBCC}" type="datetime1">
              <a:rPr lang="en-US" smtClean="0"/>
              <a:t>9/10/2024</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523082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612649" y="457199"/>
            <a:ext cx="4970822" cy="2660205"/>
          </a:xfrm>
        </p:spPr>
        <p:txBody>
          <a:bodyPr anchor="b">
            <a:normAutofit/>
          </a:bodyPr>
          <a:lstStyle>
            <a:lvl1pPr>
              <a:defRPr sz="36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6096000" y="457200"/>
            <a:ext cx="5483352" cy="5744003"/>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612649" y="3329989"/>
            <a:ext cx="4970822" cy="287121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17AC4E36-FABE-47EB-AA7F-C19A93824617}" type="datetime1">
              <a:rPr lang="en-US" smtClean="0"/>
              <a:t>9/10/2024</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408004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612649" y="457199"/>
            <a:ext cx="4970822" cy="2667485"/>
          </a:xfrm>
        </p:spPr>
        <p:txBody>
          <a:bodyPr anchor="b">
            <a:normAutofit/>
          </a:bodyPr>
          <a:lstStyle>
            <a:lvl1pPr>
              <a:defRPr sz="36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6096000" y="457199"/>
            <a:ext cx="5483352" cy="5403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612649" y="3322708"/>
            <a:ext cx="4970822" cy="254628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F199CE6B-5DE6-4A2D-B72E-5E8969F9F56F}" type="datetime1">
              <a:rPr lang="en-US" smtClean="0"/>
              <a:t>9/10/2024</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483699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2E603F-28B7-4831-BF23-65FBAB13D5FB}"/>
              </a:ext>
            </a:extLst>
          </p:cNvPr>
          <p:cNvSpPr/>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7">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609600" y="557784"/>
            <a:ext cx="10972800" cy="1325563"/>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609600" y="2106204"/>
            <a:ext cx="10972800" cy="403653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609600" y="6356350"/>
            <a:ext cx="2743200" cy="365125"/>
          </a:xfrm>
          <a:prstGeom prst="rect">
            <a:avLst/>
          </a:prstGeom>
        </p:spPr>
        <p:txBody>
          <a:bodyPr vert="horz" lIns="91440" tIns="45720" rIns="91440" bIns="45720" rtlCol="0" anchor="ctr"/>
          <a:lstStyle>
            <a:lvl1pPr algn="l">
              <a:defRPr lang="en-US" sz="800" kern="1200" cap="all" spc="200" smtClean="0">
                <a:solidFill>
                  <a:schemeClr val="tx1"/>
                </a:solidFill>
                <a:latin typeface="+mn-lt"/>
                <a:ea typeface="+mn-ea"/>
                <a:cs typeface="Segoe UI Semilight" panose="020B0402040204020203" pitchFamily="34" charset="0"/>
              </a:defRPr>
            </a:lvl1pPr>
          </a:lstStyle>
          <a:p>
            <a:fld id="{F481A142-DA77-4A5F-AD1F-14E6C18F0F5F}" type="datetime1">
              <a:rPr lang="en-US" smtClean="0"/>
              <a:t>9/10/2024</a:t>
            </a:fld>
            <a:endParaRPr lang="en-US"/>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800" kern="1200" cap="all" spc="200" dirty="0">
                <a:solidFill>
                  <a:schemeClr val="tx1"/>
                </a:solidFill>
                <a:latin typeface="+mn-lt"/>
                <a:ea typeface="+mn-ea"/>
                <a:cs typeface="Segoe UI Semilight" panose="020B0402040204020203" pitchFamily="34" charset="0"/>
              </a:defRPr>
            </a:lvl1pPr>
          </a:lstStyle>
          <a:p>
            <a:endParaRPr lang="en-US"/>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10134600" y="6356350"/>
            <a:ext cx="1447800" cy="365125"/>
          </a:xfrm>
          <a:prstGeom prst="rect">
            <a:avLst/>
          </a:prstGeom>
        </p:spPr>
        <p:txBody>
          <a:bodyPr vert="horz" lIns="91440" tIns="45720" rIns="91440" bIns="45720" rtlCol="0" anchor="ctr"/>
          <a:lstStyle>
            <a:lvl1pPr algn="r">
              <a:defRPr lang="en-US" sz="800" kern="1200" cap="all" spc="200" smtClean="0">
                <a:solidFill>
                  <a:schemeClr val="tx1"/>
                </a:solidFill>
                <a:latin typeface="+mn-lt"/>
                <a:ea typeface="+mn-ea"/>
                <a:cs typeface="Segoe UI Semilight" panose="020B0402040204020203" pitchFamily="34" charset="0"/>
              </a:defRPr>
            </a:lvl1pPr>
          </a:lstStyle>
          <a:p>
            <a:fld id="{1F646F3F-274D-499B-ABBE-824EB4ABDC3D}" type="slidenum">
              <a:rPr lang="en-US" smtClean="0"/>
              <a:pPr/>
              <a:t>‹#›</a:t>
            </a:fld>
            <a:endParaRPr lang="en-US"/>
          </a:p>
        </p:txBody>
      </p:sp>
    </p:spTree>
    <p:extLst>
      <p:ext uri="{BB962C8B-B14F-4D97-AF65-F5344CB8AC3E}">
        <p14:creationId xmlns:p14="http://schemas.microsoft.com/office/powerpoint/2010/main" val="200980305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Clr>
          <a:schemeClr val="accent5"/>
        </a:buClr>
        <a:buFont typeface="Avenir Next LT Pro" panose="020B05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10000"/>
        </a:lnSpc>
        <a:spcBef>
          <a:spcPts val="500"/>
        </a:spcBef>
        <a:buClr>
          <a:schemeClr val="accent5"/>
        </a:buClr>
        <a:buFont typeface="Avenir Next LT Pro" panose="020B05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Clr>
          <a:schemeClr val="accent5"/>
        </a:buClr>
        <a:buFont typeface="Avenir Next LT Pro" panose="020B05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Background Fill">
            <a:extLst>
              <a:ext uri="{FF2B5EF4-FFF2-40B4-BE49-F238E27FC236}">
                <a16:creationId xmlns:a16="http://schemas.microsoft.com/office/drawing/2014/main" id="{68CA250C-CF5A-4736-9249-D6111F7C55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32274B4-B001-4088-B01D-E6999509E2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7B27AA-07C3-4974-2792-B69AAA8F81ED}"/>
              </a:ext>
            </a:extLst>
          </p:cNvPr>
          <p:cNvSpPr>
            <a:spLocks noGrp="1"/>
          </p:cNvSpPr>
          <p:nvPr>
            <p:ph type="ctrTitle"/>
          </p:nvPr>
        </p:nvSpPr>
        <p:spPr>
          <a:xfrm>
            <a:off x="612648" y="557783"/>
            <a:ext cx="3901736" cy="3130807"/>
          </a:xfrm>
        </p:spPr>
        <p:txBody>
          <a:bodyPr>
            <a:normAutofit/>
          </a:bodyPr>
          <a:lstStyle/>
          <a:p>
            <a:r>
              <a:rPr lang="en-US"/>
              <a:t>Hampton Board of Education</a:t>
            </a:r>
          </a:p>
        </p:txBody>
      </p:sp>
      <p:sp>
        <p:nvSpPr>
          <p:cNvPr id="3" name="Subtitle 2">
            <a:extLst>
              <a:ext uri="{FF2B5EF4-FFF2-40B4-BE49-F238E27FC236}">
                <a16:creationId xmlns:a16="http://schemas.microsoft.com/office/drawing/2014/main" id="{DDE9F596-9F6F-8887-4776-FA52AB1CDB80}"/>
              </a:ext>
            </a:extLst>
          </p:cNvPr>
          <p:cNvSpPr>
            <a:spLocks noGrp="1"/>
          </p:cNvSpPr>
          <p:nvPr>
            <p:ph type="subTitle" idx="1"/>
          </p:nvPr>
        </p:nvSpPr>
        <p:spPr>
          <a:xfrm>
            <a:off x="612648" y="3902206"/>
            <a:ext cx="3901736" cy="2240529"/>
          </a:xfrm>
        </p:spPr>
        <p:txBody>
          <a:bodyPr>
            <a:normAutofit/>
          </a:bodyPr>
          <a:lstStyle/>
          <a:p>
            <a:r>
              <a:rPr lang="en-US"/>
              <a:t>Self-Assessment Results </a:t>
            </a:r>
          </a:p>
        </p:txBody>
      </p:sp>
      <p:pic>
        <p:nvPicPr>
          <p:cNvPr id="4" name="Picture 3" descr="Colorful pencils and books">
            <a:extLst>
              <a:ext uri="{FF2B5EF4-FFF2-40B4-BE49-F238E27FC236}">
                <a16:creationId xmlns:a16="http://schemas.microsoft.com/office/drawing/2014/main" id="{8A2CA87A-38E6-EEA3-209F-633ACB516C41}"/>
              </a:ext>
            </a:extLst>
          </p:cNvPr>
          <p:cNvPicPr>
            <a:picLocks noChangeAspect="1"/>
          </p:cNvPicPr>
          <p:nvPr/>
        </p:nvPicPr>
        <p:blipFill>
          <a:blip r:embed="rId2"/>
          <a:srcRect l="29303" r="2" b="2"/>
          <a:stretch/>
        </p:blipFill>
        <p:spPr>
          <a:xfrm>
            <a:off x="4955602" y="10"/>
            <a:ext cx="7236398" cy="6857990"/>
          </a:xfrm>
          <a:custGeom>
            <a:avLst/>
            <a:gdLst/>
            <a:ahLst/>
            <a:cxnLst/>
            <a:rect l="l" t="t" r="r" b="b"/>
            <a:pathLst>
              <a:path w="7726675" h="6858000">
                <a:moveTo>
                  <a:pt x="2975226" y="5978334"/>
                </a:moveTo>
                <a:cubicBezTo>
                  <a:pt x="3002582" y="5978928"/>
                  <a:pt x="3030286" y="5982273"/>
                  <a:pt x="3058007" y="5988576"/>
                </a:cubicBezTo>
                <a:cubicBezTo>
                  <a:pt x="3279778" y="6038998"/>
                  <a:pt x="3418684" y="6259656"/>
                  <a:pt x="3368261" y="6481427"/>
                </a:cubicBezTo>
                <a:cubicBezTo>
                  <a:pt x="3317839" y="6703198"/>
                  <a:pt x="3097182" y="6842104"/>
                  <a:pt x="2875410" y="6791681"/>
                </a:cubicBezTo>
                <a:cubicBezTo>
                  <a:pt x="2653640" y="6741259"/>
                  <a:pt x="2514734" y="6520601"/>
                  <a:pt x="2565157" y="6298830"/>
                </a:cubicBezTo>
                <a:cubicBezTo>
                  <a:pt x="2609276" y="6104780"/>
                  <a:pt x="2783732" y="5974174"/>
                  <a:pt x="2975226" y="5978334"/>
                </a:cubicBezTo>
                <a:close/>
                <a:moveTo>
                  <a:pt x="542891" y="1298362"/>
                </a:moveTo>
                <a:cubicBezTo>
                  <a:pt x="578216" y="1299129"/>
                  <a:pt x="613991" y="1303448"/>
                  <a:pt x="649789" y="1311587"/>
                </a:cubicBezTo>
                <a:cubicBezTo>
                  <a:pt x="936170" y="1376700"/>
                  <a:pt x="1115545" y="1661643"/>
                  <a:pt x="1050432" y="1948025"/>
                </a:cubicBezTo>
                <a:cubicBezTo>
                  <a:pt x="985319" y="2234407"/>
                  <a:pt x="700376" y="2413781"/>
                  <a:pt x="413995" y="2348669"/>
                </a:cubicBezTo>
                <a:cubicBezTo>
                  <a:pt x="127612" y="2283556"/>
                  <a:pt x="-51762" y="1998612"/>
                  <a:pt x="13351" y="1712231"/>
                </a:cubicBezTo>
                <a:cubicBezTo>
                  <a:pt x="70325" y="1461647"/>
                  <a:pt x="295606" y="1292990"/>
                  <a:pt x="542891" y="1298362"/>
                </a:cubicBezTo>
                <a:close/>
                <a:moveTo>
                  <a:pt x="362049" y="446831"/>
                </a:moveTo>
                <a:cubicBezTo>
                  <a:pt x="382746" y="447281"/>
                  <a:pt x="403706" y="449811"/>
                  <a:pt x="424679" y="454579"/>
                </a:cubicBezTo>
                <a:cubicBezTo>
                  <a:pt x="592463" y="492727"/>
                  <a:pt x="697554" y="659668"/>
                  <a:pt x="659405" y="827452"/>
                </a:cubicBezTo>
                <a:cubicBezTo>
                  <a:pt x="621257" y="995236"/>
                  <a:pt x="454318" y="1100327"/>
                  <a:pt x="286534" y="1062179"/>
                </a:cubicBezTo>
                <a:cubicBezTo>
                  <a:pt x="118749" y="1024031"/>
                  <a:pt x="13658" y="857091"/>
                  <a:pt x="51806" y="689306"/>
                </a:cubicBezTo>
                <a:cubicBezTo>
                  <a:pt x="85186" y="542495"/>
                  <a:pt x="217172" y="443684"/>
                  <a:pt x="362049" y="446831"/>
                </a:cubicBezTo>
                <a:close/>
                <a:moveTo>
                  <a:pt x="688320" y="0"/>
                </a:moveTo>
                <a:lnTo>
                  <a:pt x="5442022" y="0"/>
                </a:lnTo>
                <a:lnTo>
                  <a:pt x="7726675" y="0"/>
                </a:lnTo>
                <a:lnTo>
                  <a:pt x="7726675" y="988372"/>
                </a:lnTo>
                <a:lnTo>
                  <a:pt x="7726675" y="6858000"/>
                </a:lnTo>
                <a:lnTo>
                  <a:pt x="4265234" y="6858000"/>
                </a:lnTo>
                <a:lnTo>
                  <a:pt x="4167452" y="6648946"/>
                </a:lnTo>
                <a:cubicBezTo>
                  <a:pt x="4064668" y="6438534"/>
                  <a:pt x="3951418" y="6237194"/>
                  <a:pt x="3802376" y="6067515"/>
                </a:cubicBezTo>
                <a:cubicBezTo>
                  <a:pt x="3433898" y="5648543"/>
                  <a:pt x="2855445" y="5560200"/>
                  <a:pt x="2314714" y="5492960"/>
                </a:cubicBezTo>
                <a:cubicBezTo>
                  <a:pt x="1689319" y="5415368"/>
                  <a:pt x="1105502" y="5269445"/>
                  <a:pt x="626568" y="4822392"/>
                </a:cubicBezTo>
                <a:cubicBezTo>
                  <a:pt x="42544" y="4277286"/>
                  <a:pt x="59772" y="3691233"/>
                  <a:pt x="462831" y="3184007"/>
                </a:cubicBezTo>
                <a:cubicBezTo>
                  <a:pt x="688845" y="2899538"/>
                  <a:pt x="972083" y="2660548"/>
                  <a:pt x="1228189" y="2399566"/>
                </a:cubicBezTo>
                <a:cubicBezTo>
                  <a:pt x="1460698" y="2161897"/>
                  <a:pt x="1522193" y="1866062"/>
                  <a:pt x="1384674" y="1566341"/>
                </a:cubicBezTo>
                <a:cubicBezTo>
                  <a:pt x="1239184" y="1249484"/>
                  <a:pt x="1095206" y="930335"/>
                  <a:pt x="922279" y="628332"/>
                </a:cubicBezTo>
                <a:cubicBezTo>
                  <a:pt x="805583" y="424593"/>
                  <a:pt x="731712" y="225291"/>
                  <a:pt x="693729" y="33341"/>
                </a:cubicBezTo>
                <a:close/>
              </a:path>
            </a:pathLst>
          </a:custGeom>
        </p:spPr>
      </p:pic>
    </p:spTree>
    <p:extLst>
      <p:ext uri="{BB962C8B-B14F-4D97-AF65-F5344CB8AC3E}">
        <p14:creationId xmlns:p14="http://schemas.microsoft.com/office/powerpoint/2010/main" val="4057616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DC1DB-D97D-0F3D-61C8-891F5340668F}"/>
              </a:ext>
            </a:extLst>
          </p:cNvPr>
          <p:cNvSpPr>
            <a:spLocks noGrp="1"/>
          </p:cNvSpPr>
          <p:nvPr>
            <p:ph type="title"/>
          </p:nvPr>
        </p:nvSpPr>
        <p:spPr/>
        <p:txBody>
          <a:bodyPr/>
          <a:lstStyle/>
          <a:p>
            <a:r>
              <a:rPr lang="en-US"/>
              <a:t>Category Averages</a:t>
            </a:r>
          </a:p>
        </p:txBody>
      </p:sp>
      <p:sp>
        <p:nvSpPr>
          <p:cNvPr id="3" name="Content Placeholder 2">
            <a:extLst>
              <a:ext uri="{FF2B5EF4-FFF2-40B4-BE49-F238E27FC236}">
                <a16:creationId xmlns:a16="http://schemas.microsoft.com/office/drawing/2014/main" id="{E51DBABC-7B33-ECC9-ACE2-8C3D4C726483}"/>
              </a:ext>
            </a:extLst>
          </p:cNvPr>
          <p:cNvSpPr>
            <a:spLocks noGrp="1"/>
          </p:cNvSpPr>
          <p:nvPr>
            <p:ph idx="1"/>
          </p:nvPr>
        </p:nvSpPr>
        <p:spPr/>
        <p:txBody>
          <a:bodyPr>
            <a:normAutofit lnSpcReduction="10000"/>
          </a:bodyPr>
          <a:lstStyle/>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Averaging the results by category provides another view on areas of prioritization.  Based upon this, the Area of Community Leadership provides an opportunity for developing Board goals, followed by Board Ethics and then Vision.  </a:t>
            </a:r>
          </a:p>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Vision 						2.612244898</a:t>
            </a:r>
          </a:p>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Community Leadership			2.2</a:t>
            </a:r>
          </a:p>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Board Operations				2.73015873</a:t>
            </a:r>
          </a:p>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Board Ethics					2.571428571</a:t>
            </a:r>
          </a:p>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Board – Superintendent relations 		2.895238095</a:t>
            </a:r>
          </a:p>
          <a:p>
            <a:endParaRPr lang="en-US"/>
          </a:p>
        </p:txBody>
      </p:sp>
    </p:spTree>
    <p:extLst>
      <p:ext uri="{BB962C8B-B14F-4D97-AF65-F5344CB8AC3E}">
        <p14:creationId xmlns:p14="http://schemas.microsoft.com/office/powerpoint/2010/main" val="3034184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640CB-3A1F-B2B6-9528-49478239DB0C}"/>
              </a:ext>
            </a:extLst>
          </p:cNvPr>
          <p:cNvSpPr>
            <a:spLocks noGrp="1"/>
          </p:cNvSpPr>
          <p:nvPr>
            <p:ph type="title"/>
          </p:nvPr>
        </p:nvSpPr>
        <p:spPr/>
        <p:txBody>
          <a:bodyPr/>
          <a:lstStyle/>
          <a:p>
            <a:r>
              <a:rPr lang="en-US"/>
              <a:t>Lowest Scores Within Each Category </a:t>
            </a:r>
          </a:p>
        </p:txBody>
      </p:sp>
      <p:sp>
        <p:nvSpPr>
          <p:cNvPr id="3" name="Content Placeholder 2">
            <a:extLst>
              <a:ext uri="{FF2B5EF4-FFF2-40B4-BE49-F238E27FC236}">
                <a16:creationId xmlns:a16="http://schemas.microsoft.com/office/drawing/2014/main" id="{680D4BE4-F46F-43EA-D1CB-F6F5B96E7BE0}"/>
              </a:ext>
            </a:extLst>
          </p:cNvPr>
          <p:cNvSpPr>
            <a:spLocks noGrp="1"/>
          </p:cNvSpPr>
          <p:nvPr>
            <p:ph idx="1"/>
          </p:nvPr>
        </p:nvSpPr>
        <p:spPr>
          <a:xfrm>
            <a:off x="609600" y="1883347"/>
            <a:ext cx="10972800" cy="4974653"/>
          </a:xfrm>
        </p:spPr>
        <p:txBody>
          <a:bodyPr>
            <a:normAutofit lnSpcReduction="10000"/>
          </a:bodyPr>
          <a:lstStyle/>
          <a:p>
            <a:pPr marL="0" marR="0">
              <a:lnSpc>
                <a:spcPct val="115000"/>
              </a:lnSpc>
              <a:spcBef>
                <a:spcPts val="0"/>
              </a:spcBef>
              <a:spcAft>
                <a:spcPts val="800"/>
              </a:spcAft>
            </a:pPr>
            <a:r>
              <a:rPr lang="en-US" sz="1800" b="1" kern="100">
                <a:effectLst/>
                <a:latin typeface="Aptos" panose="020B0004020202020204" pitchFamily="34" charset="0"/>
                <a:ea typeface="Aptos" panose="020B0004020202020204" pitchFamily="34" charset="0"/>
                <a:cs typeface="Times New Roman" panose="02020603050405020304" pitchFamily="18" charset="0"/>
              </a:rPr>
              <a:t>Vision</a:t>
            </a: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The Board institutes a process for long-range and strategic planning that aligns with the vision/mission for the </a:t>
            </a:r>
            <a:r>
              <a:rPr lang="en-US" sz="1800" b="1" kern="100">
                <a:effectLst/>
                <a:latin typeface="Aptos" panose="020B0004020202020204" pitchFamily="34" charset="0"/>
                <a:ea typeface="Aptos" panose="020B0004020202020204" pitchFamily="34" charset="0"/>
                <a:cs typeface="Times New Roman" panose="02020603050405020304" pitchFamily="18" charset="0"/>
              </a:rPr>
              <a:t>district. 2</a:t>
            </a:r>
          </a:p>
          <a:p>
            <a:pPr marL="0" marR="0">
              <a:lnSpc>
                <a:spcPct val="115000"/>
              </a:lnSpc>
              <a:spcBef>
                <a:spcPts val="0"/>
              </a:spcBef>
              <a:spcAft>
                <a:spcPts val="800"/>
              </a:spcAft>
            </a:pPr>
            <a:r>
              <a:rPr lang="en-US" sz="1800" b="1" kern="100">
                <a:effectLst/>
                <a:latin typeface="Aptos" panose="020B0004020202020204" pitchFamily="34" charset="0"/>
                <a:ea typeface="Aptos" panose="020B0004020202020204" pitchFamily="34" charset="0"/>
                <a:cs typeface="Times New Roman" panose="02020603050405020304" pitchFamily="18" charset="0"/>
              </a:rPr>
              <a:t>Community Leadership</a:t>
            </a: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The Board collaborates with other school boards, superintendents, agencies, and other bodies to inform federal, state, and local policy makers of concerns and issues related to education. 2</a:t>
            </a:r>
          </a:p>
          <a:p>
            <a:pPr marL="0" marR="0">
              <a:lnSpc>
                <a:spcPct val="115000"/>
              </a:lnSpc>
              <a:spcBef>
                <a:spcPts val="0"/>
              </a:spcBef>
              <a:spcAft>
                <a:spcPts val="800"/>
              </a:spcAft>
            </a:pPr>
            <a:r>
              <a:rPr lang="en-US" sz="1800" b="1" kern="100">
                <a:effectLst/>
                <a:latin typeface="Aptos" panose="020B0004020202020204" pitchFamily="34" charset="0"/>
                <a:ea typeface="Aptos" panose="020B0004020202020204" pitchFamily="34" charset="0"/>
                <a:cs typeface="Times New Roman" panose="02020603050405020304" pitchFamily="18" charset="0"/>
              </a:rPr>
              <a:t>Board Operations.</a:t>
            </a: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The Board conducts a comprehensive orientation to familiarize new board members with their role on the team. 1.857142857</a:t>
            </a:r>
          </a:p>
          <a:p>
            <a:pPr marL="0" marR="0">
              <a:lnSpc>
                <a:spcPct val="115000"/>
              </a:lnSpc>
              <a:spcBef>
                <a:spcPts val="0"/>
              </a:spcBef>
              <a:spcAft>
                <a:spcPts val="800"/>
              </a:spcAft>
            </a:pPr>
            <a:r>
              <a:rPr lang="en-US" sz="1800" b="1" kern="100">
                <a:effectLst/>
                <a:latin typeface="Aptos" panose="020B0004020202020204" pitchFamily="34" charset="0"/>
                <a:ea typeface="Aptos" panose="020B0004020202020204" pitchFamily="34" charset="0"/>
                <a:cs typeface="Times New Roman" panose="02020603050405020304" pitchFamily="18" charset="0"/>
              </a:rPr>
              <a:t>Board Ethics</a:t>
            </a: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The Board deals with both internal and external conflicts openly, honestly, and respectfully. 2.285714286</a:t>
            </a:r>
          </a:p>
          <a:p>
            <a:pPr marL="0" marR="0">
              <a:lnSpc>
                <a:spcPct val="115000"/>
              </a:lnSpc>
              <a:spcBef>
                <a:spcPts val="0"/>
              </a:spcBef>
              <a:spcAft>
                <a:spcPts val="800"/>
              </a:spcAft>
            </a:pPr>
            <a:r>
              <a:rPr lang="en-US" sz="1800" b="1" kern="100">
                <a:effectLst/>
                <a:latin typeface="Aptos" panose="020B0004020202020204" pitchFamily="34" charset="0"/>
                <a:ea typeface="Aptos" panose="020B0004020202020204" pitchFamily="34" charset="0"/>
                <a:cs typeface="Times New Roman" panose="02020603050405020304" pitchFamily="18" charset="0"/>
              </a:rPr>
              <a:t>Board – Superintendent relations</a:t>
            </a: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The Board sets aside time, at least semi-annually, to discuss board/superintendent relations. 2.571428571</a:t>
            </a:r>
          </a:p>
          <a:p>
            <a:pPr marL="0" marR="0">
              <a:lnSpc>
                <a:spcPct val="115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1655149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4AF12-5A8E-81AE-1E03-694AD38F566A}"/>
              </a:ext>
            </a:extLst>
          </p:cNvPr>
          <p:cNvSpPr>
            <a:spLocks noGrp="1"/>
          </p:cNvSpPr>
          <p:nvPr>
            <p:ph type="title"/>
          </p:nvPr>
        </p:nvSpPr>
        <p:spPr/>
        <p:txBody>
          <a:bodyPr/>
          <a:lstStyle/>
          <a:p>
            <a:r>
              <a:rPr lang="en-US"/>
              <a:t>Individual Response Variability</a:t>
            </a:r>
          </a:p>
        </p:txBody>
      </p:sp>
      <p:sp>
        <p:nvSpPr>
          <p:cNvPr id="3" name="Content Placeholder 2">
            <a:extLst>
              <a:ext uri="{FF2B5EF4-FFF2-40B4-BE49-F238E27FC236}">
                <a16:creationId xmlns:a16="http://schemas.microsoft.com/office/drawing/2014/main" id="{A7CC2609-EA32-77E2-755F-02EBF73254A1}"/>
              </a:ext>
            </a:extLst>
          </p:cNvPr>
          <p:cNvSpPr>
            <a:spLocks noGrp="1"/>
          </p:cNvSpPr>
          <p:nvPr>
            <p:ph idx="1"/>
          </p:nvPr>
        </p:nvSpPr>
        <p:spPr/>
        <p:txBody>
          <a:bodyPr/>
          <a:lstStyle/>
          <a:p>
            <a:pPr marL="0" marR="0">
              <a:lnSpc>
                <a:spcPct val="115000"/>
              </a:lnSpc>
              <a:spcBef>
                <a:spcPts val="0"/>
              </a:spcBef>
              <a:spcAft>
                <a:spcPts val="800"/>
              </a:spcAft>
            </a:pPr>
            <a:r>
              <a:rPr lang="en-US" sz="1800" b="1" kern="100">
                <a:effectLst/>
                <a:latin typeface="Aptos" panose="020B0004020202020204" pitchFamily="34" charset="0"/>
                <a:ea typeface="Aptos" panose="020B0004020202020204" pitchFamily="34" charset="0"/>
                <a:cs typeface="Times New Roman" panose="02020603050405020304" pitchFamily="18" charset="0"/>
              </a:rPr>
              <a:t>One final view </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In order to determine score variability among respondents, the top and bottom scores were eliminated and the remaining responses averaged for each prompt.  That number was subsequently subtracted from the average score for each response using all responses.  This allows for distinguishing the variability and the impact of responses that are distinctly divergent from the remaining cluster of responses.   An answer of ‘0’ indicates that respondents are generally in agreement (i.e. there are no outliers in the responses) whereas a larger number is indicative of the effect of outlier scores on the total average.  The implications of this are that they may provide an opportunity for goal setting in that perceptions are generally consistent among Board members. </a:t>
            </a:r>
          </a:p>
          <a:p>
            <a:pPr marL="0" marR="0">
              <a:lnSpc>
                <a:spcPct val="115000"/>
              </a:lnSpc>
              <a:spcBef>
                <a:spcPts val="0"/>
              </a:spcBef>
              <a:spcAft>
                <a:spcPts val="800"/>
              </a:spcAft>
            </a:pPr>
            <a:endParaRPr lang="en-US" sz="1800" kern="100">
              <a:latin typeface="Aptos" panose="020B0004020202020204" pitchFamily="34" charset="0"/>
              <a:ea typeface="Aptos" panose="020B0004020202020204" pitchFamily="34" charset="0"/>
              <a:cs typeface="Times New Roman" panose="02020603050405020304" pitchFamily="18" charset="0"/>
            </a:endParaRPr>
          </a:p>
          <a:p>
            <a:pPr>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Average difference between all response average and the average with outliers removed: -0.04285714286</a:t>
            </a:r>
          </a:p>
          <a:p>
            <a:pPr marL="0" marR="0">
              <a:lnSpc>
                <a:spcPct val="115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635079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0F038-D226-1F14-7A84-BC3FE0877B28}"/>
              </a:ext>
            </a:extLst>
          </p:cNvPr>
          <p:cNvSpPr>
            <a:spLocks noGrp="1"/>
          </p:cNvSpPr>
          <p:nvPr>
            <p:ph type="title"/>
          </p:nvPr>
        </p:nvSpPr>
        <p:spPr>
          <a:xfrm>
            <a:off x="609600" y="557784"/>
            <a:ext cx="10972800" cy="483225"/>
          </a:xfrm>
        </p:spPr>
        <p:txBody>
          <a:bodyPr>
            <a:normAutofit fontScale="90000"/>
          </a:bodyPr>
          <a:lstStyle/>
          <a:p>
            <a:r>
              <a:rPr lang="en-US"/>
              <a:t>Individual Response Variability</a:t>
            </a:r>
          </a:p>
        </p:txBody>
      </p:sp>
      <p:sp>
        <p:nvSpPr>
          <p:cNvPr id="3" name="Content Placeholder 2">
            <a:extLst>
              <a:ext uri="{FF2B5EF4-FFF2-40B4-BE49-F238E27FC236}">
                <a16:creationId xmlns:a16="http://schemas.microsoft.com/office/drawing/2014/main" id="{E9DCEB51-175D-0521-8F19-3F2F97B0480B}"/>
              </a:ext>
            </a:extLst>
          </p:cNvPr>
          <p:cNvSpPr>
            <a:spLocks noGrp="1"/>
          </p:cNvSpPr>
          <p:nvPr>
            <p:ph idx="1"/>
          </p:nvPr>
        </p:nvSpPr>
        <p:spPr>
          <a:xfrm>
            <a:off x="529883" y="1041009"/>
            <a:ext cx="10972800" cy="5627077"/>
          </a:xfrm>
        </p:spPr>
        <p:txBody>
          <a:bodyPr>
            <a:normAutofit fontScale="70000" lnSpcReduction="20000"/>
          </a:bodyPr>
          <a:lstStyle/>
          <a:p>
            <a:pPr marL="0" marR="0">
              <a:lnSpc>
                <a:spcPct val="115000"/>
              </a:lnSpc>
              <a:spcBef>
                <a:spcPts val="0"/>
              </a:spcBef>
              <a:spcAft>
                <a:spcPts val="800"/>
              </a:spcAft>
            </a:pPr>
            <a:r>
              <a:rPr lang="en-US" sz="2900" kern="100">
                <a:effectLst/>
                <a:latin typeface="Aptos" panose="020B0004020202020204" pitchFamily="34" charset="0"/>
                <a:ea typeface="Aptos" panose="020B0004020202020204" pitchFamily="34" charset="0"/>
                <a:cs typeface="Times New Roman" panose="02020603050405020304" pitchFamily="18" charset="0"/>
              </a:rPr>
              <a:t>Items with limited variability:</a:t>
            </a:r>
          </a:p>
          <a:p>
            <a:pPr marL="0" marR="0">
              <a:lnSpc>
                <a:spcPct val="115000"/>
              </a:lnSpc>
              <a:spcBef>
                <a:spcPts val="0"/>
              </a:spcBef>
              <a:spcAft>
                <a:spcPts val="800"/>
              </a:spcAft>
            </a:pPr>
            <a:r>
              <a:rPr lang="en-US" sz="2900" kern="100">
                <a:effectLst/>
                <a:latin typeface="Aptos" panose="020B0004020202020204" pitchFamily="34" charset="0"/>
                <a:ea typeface="Aptos" panose="020B0004020202020204" pitchFamily="34" charset="0"/>
                <a:cs typeface="Times New Roman" panose="02020603050405020304" pitchFamily="18" charset="0"/>
              </a:rPr>
              <a:t>The Board institutes a process for long-range and strategic planning that aligns with the vision/mission for the district.  Total average = 2; variability = 0</a:t>
            </a:r>
          </a:p>
          <a:p>
            <a:pPr marL="0" marR="0">
              <a:lnSpc>
                <a:spcPct val="115000"/>
              </a:lnSpc>
              <a:spcBef>
                <a:spcPts val="0"/>
              </a:spcBef>
              <a:spcAft>
                <a:spcPts val="800"/>
              </a:spcAft>
            </a:pPr>
            <a:r>
              <a:rPr lang="en-US" sz="2900" kern="10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Bef>
                <a:spcPts val="0"/>
              </a:spcBef>
              <a:spcAft>
                <a:spcPts val="800"/>
              </a:spcAft>
            </a:pPr>
            <a:r>
              <a:rPr lang="en-US" sz="2900" kern="100">
                <a:effectLst/>
                <a:latin typeface="Aptos" panose="020B0004020202020204" pitchFamily="34" charset="0"/>
                <a:ea typeface="Aptos" panose="020B0004020202020204" pitchFamily="34" charset="0"/>
                <a:cs typeface="Times New Roman" panose="02020603050405020304" pitchFamily="18" charset="0"/>
              </a:rPr>
              <a:t>The Board collaborates with other school boards, superintendents, agencies, and other bodies to inform federal, state, and local policy makers of concerns and issues related to education.  Total average = 2; variability = 0</a:t>
            </a:r>
          </a:p>
          <a:p>
            <a:pPr marL="0" marR="0">
              <a:lnSpc>
                <a:spcPct val="115000"/>
              </a:lnSpc>
              <a:spcBef>
                <a:spcPts val="0"/>
              </a:spcBef>
              <a:spcAft>
                <a:spcPts val="800"/>
              </a:spcAft>
            </a:pPr>
            <a:r>
              <a:rPr lang="en-US" sz="2900" kern="100">
                <a:effectLst/>
                <a:latin typeface="Aptos" panose="020B0004020202020204" pitchFamily="34" charset="0"/>
                <a:ea typeface="Aptos" panose="020B0004020202020204" pitchFamily="34" charset="0"/>
                <a:cs typeface="Times New Roman" panose="02020603050405020304" pitchFamily="18" charset="0"/>
              </a:rPr>
              <a:t>The Board ensures the District policy manual is up-to-date and comprehensive. Total average = 3; variability = 0</a:t>
            </a:r>
          </a:p>
          <a:p>
            <a:pPr marL="0" marR="0">
              <a:lnSpc>
                <a:spcPct val="115000"/>
              </a:lnSpc>
              <a:spcBef>
                <a:spcPts val="0"/>
              </a:spcBef>
              <a:spcAft>
                <a:spcPts val="800"/>
              </a:spcAft>
            </a:pPr>
            <a:r>
              <a:rPr lang="en-US" sz="2900" kern="100">
                <a:effectLst/>
                <a:latin typeface="Aptos" panose="020B0004020202020204" pitchFamily="34" charset="0"/>
                <a:ea typeface="Aptos" panose="020B0004020202020204" pitchFamily="34" charset="0"/>
                <a:cs typeface="Times New Roman" panose="02020603050405020304" pitchFamily="18" charset="0"/>
              </a:rPr>
              <a:t>The Board belongs to , actively supports and participates in professional organizations.  Total average = 3; variability = 0</a:t>
            </a:r>
          </a:p>
          <a:p>
            <a:pPr marL="0" marR="0">
              <a:lnSpc>
                <a:spcPct val="115000"/>
              </a:lnSpc>
              <a:spcBef>
                <a:spcPts val="0"/>
              </a:spcBef>
              <a:spcAft>
                <a:spcPts val="800"/>
              </a:spcAft>
            </a:pPr>
            <a:r>
              <a:rPr lang="en-US" sz="2900" kern="100">
                <a:effectLst/>
                <a:latin typeface="Aptos" panose="020B0004020202020204" pitchFamily="34" charset="0"/>
                <a:ea typeface="Aptos" panose="020B0004020202020204" pitchFamily="34" charset="0"/>
                <a:cs typeface="Times New Roman" panose="02020603050405020304" pitchFamily="18" charset="0"/>
              </a:rPr>
              <a:t>The Board demonstrates support and respect for the Superintendent's role as the chief executive officer of the district.  Total average = 3.333333333; variability = 0</a:t>
            </a:r>
          </a:p>
          <a:p>
            <a:pPr marL="0" marR="0">
              <a:lnSpc>
                <a:spcPct val="115000"/>
              </a:lnSpc>
              <a:spcBef>
                <a:spcPts val="0"/>
              </a:spcBef>
              <a:spcAft>
                <a:spcPts val="800"/>
              </a:spcAft>
            </a:pPr>
            <a:r>
              <a:rPr lang="en-US" sz="2900" kern="100">
                <a:effectLst/>
                <a:latin typeface="Aptos" panose="020B0004020202020204" pitchFamily="34" charset="0"/>
                <a:ea typeface="Aptos" panose="020B0004020202020204" pitchFamily="34" charset="0"/>
                <a:cs typeface="Times New Roman" panose="02020603050405020304" pitchFamily="18" charset="0"/>
              </a:rPr>
              <a:t>The Board follows the chain of command as identified by board policy. Total average = 3; variability = 0</a:t>
            </a:r>
          </a:p>
          <a:p>
            <a:endParaRPr lang="en-US"/>
          </a:p>
        </p:txBody>
      </p:sp>
    </p:spTree>
    <p:extLst>
      <p:ext uri="{BB962C8B-B14F-4D97-AF65-F5344CB8AC3E}">
        <p14:creationId xmlns:p14="http://schemas.microsoft.com/office/powerpoint/2010/main" val="2558178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26CD5-9A7E-EF43-2200-F2F346FB91E8}"/>
              </a:ext>
            </a:extLst>
          </p:cNvPr>
          <p:cNvSpPr>
            <a:spLocks noGrp="1"/>
          </p:cNvSpPr>
          <p:nvPr>
            <p:ph type="title"/>
          </p:nvPr>
        </p:nvSpPr>
        <p:spPr/>
        <p:txBody>
          <a:bodyPr/>
          <a:lstStyle/>
          <a:p>
            <a:r>
              <a:rPr lang="en-US"/>
              <a:t>Individual Response Variability</a:t>
            </a:r>
          </a:p>
        </p:txBody>
      </p:sp>
      <p:sp>
        <p:nvSpPr>
          <p:cNvPr id="3" name="Content Placeholder 2">
            <a:extLst>
              <a:ext uri="{FF2B5EF4-FFF2-40B4-BE49-F238E27FC236}">
                <a16:creationId xmlns:a16="http://schemas.microsoft.com/office/drawing/2014/main" id="{59158581-1626-4551-39EB-713D168A16A3}"/>
              </a:ext>
            </a:extLst>
          </p:cNvPr>
          <p:cNvSpPr>
            <a:spLocks noGrp="1"/>
          </p:cNvSpPr>
          <p:nvPr>
            <p:ph idx="1"/>
          </p:nvPr>
        </p:nvSpPr>
        <p:spPr/>
        <p:txBody>
          <a:bodyPr>
            <a:normAutofit/>
          </a:bodyPr>
          <a:lstStyle/>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Items with greatest variability </a:t>
            </a: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The Board adopts a fiscally responsible budget based on the district's priorities and regularly monitors the fiscal health of the district. 3.857142857 -0.3428571429</a:t>
            </a: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The Board collectively executes its legal responsibilities and ensures the district adheres to all federal and state laws and board policies.  3.142857143   -0.2571428571</a:t>
            </a: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The Board establishes a Code of Ethics and conducts business in accordance with the code.  2.428571429    -0.1714285714</a:t>
            </a:r>
          </a:p>
          <a:p>
            <a:pPr marL="0" marR="0">
              <a:lnSpc>
                <a:spcPct val="115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 The Board expresses in the vision/mission the belief that high quality instruction in every classroom is the foundation for high achievement for all students.  3.857142857                       - .1428571429</a:t>
            </a:r>
          </a:p>
          <a:p>
            <a:endParaRPr lang="en-US"/>
          </a:p>
        </p:txBody>
      </p:sp>
    </p:spTree>
    <p:extLst>
      <p:ext uri="{BB962C8B-B14F-4D97-AF65-F5344CB8AC3E}">
        <p14:creationId xmlns:p14="http://schemas.microsoft.com/office/powerpoint/2010/main" val="1867799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BC1D3-A87C-E9EA-D441-8FC8B8E954A3}"/>
              </a:ext>
            </a:extLst>
          </p:cNvPr>
          <p:cNvSpPr>
            <a:spLocks noGrp="1"/>
          </p:cNvSpPr>
          <p:nvPr>
            <p:ph type="title"/>
          </p:nvPr>
        </p:nvSpPr>
        <p:spPr/>
        <p:txBody>
          <a:bodyPr/>
          <a:lstStyle/>
          <a:p>
            <a:r>
              <a:rPr lang="en-US"/>
              <a:t>Individual Response Variability</a:t>
            </a:r>
          </a:p>
        </p:txBody>
      </p:sp>
      <p:sp>
        <p:nvSpPr>
          <p:cNvPr id="3" name="Content Placeholder 2">
            <a:extLst>
              <a:ext uri="{FF2B5EF4-FFF2-40B4-BE49-F238E27FC236}">
                <a16:creationId xmlns:a16="http://schemas.microsoft.com/office/drawing/2014/main" id="{B758278F-6BAA-ACC9-63A4-4FF9C2393EBD}"/>
              </a:ext>
            </a:extLst>
          </p:cNvPr>
          <p:cNvSpPr>
            <a:spLocks noGrp="1"/>
          </p:cNvSpPr>
          <p:nvPr>
            <p:ph idx="1"/>
          </p:nvPr>
        </p:nvSpPr>
        <p:spPr/>
        <p:txBody>
          <a:bodyPr>
            <a:normAutofit lnSpcReduction="10000"/>
          </a:bodyPr>
          <a:lstStyle/>
          <a:p>
            <a:pPr marL="0" marR="0">
              <a:lnSpc>
                <a:spcPct val="115000"/>
              </a:lnSpc>
              <a:spcBef>
                <a:spcPts val="0"/>
              </a:spcBef>
              <a:spcAft>
                <a:spcPts val="800"/>
              </a:spcAft>
            </a:pPr>
            <a:r>
              <a:rPr lang="en-US" sz="2000" kern="100">
                <a:effectLst/>
                <a:latin typeface="Aptos" panose="020B0004020202020204" pitchFamily="34" charset="0"/>
                <a:ea typeface="Aptos" panose="020B0004020202020204" pitchFamily="34" charset="0"/>
                <a:cs typeface="Times New Roman" panose="02020603050405020304" pitchFamily="18" charset="0"/>
              </a:rPr>
              <a:t>The Board conducts meetings that are efficient, effective, and focus primarily on student achievement and other district priorities. 2.285714286 -0.1142857143</a:t>
            </a:r>
          </a:p>
          <a:p>
            <a:pPr marL="0" marR="0">
              <a:lnSpc>
                <a:spcPct val="115000"/>
              </a:lnSpc>
              <a:spcBef>
                <a:spcPts val="0"/>
              </a:spcBef>
              <a:spcAft>
                <a:spcPts val="800"/>
              </a:spcAft>
            </a:pPr>
            <a:r>
              <a:rPr lang="en-US" sz="2000" kern="100">
                <a:effectLst/>
                <a:latin typeface="Aptos" panose="020B0004020202020204" pitchFamily="34" charset="0"/>
                <a:ea typeface="Aptos" panose="020B0004020202020204" pitchFamily="34" charset="0"/>
                <a:cs typeface="Times New Roman" panose="02020603050405020304" pitchFamily="18" charset="0"/>
              </a:rPr>
              <a:t>The Board makes decisions based on analysis of relevant research and data. 2.857142857 -0.1428571429</a:t>
            </a:r>
          </a:p>
          <a:p>
            <a:pPr marL="0" marR="0">
              <a:lnSpc>
                <a:spcPct val="115000"/>
              </a:lnSpc>
              <a:spcBef>
                <a:spcPts val="0"/>
              </a:spcBef>
              <a:spcAft>
                <a:spcPts val="800"/>
              </a:spcAft>
            </a:pPr>
            <a:r>
              <a:rPr lang="en-US" sz="2000" kern="100">
                <a:effectLst/>
                <a:latin typeface="Aptos" panose="020B0004020202020204" pitchFamily="34" charset="0"/>
                <a:ea typeface="Aptos" panose="020B0004020202020204" pitchFamily="34" charset="0"/>
                <a:cs typeface="Times New Roman" panose="02020603050405020304" pitchFamily="18" charset="0"/>
              </a:rPr>
              <a:t>The Board Provides appropriate support (including quality professional development) for programs and initiatives consistent with the vision/mission of the district. 3.285714286  -0.1142857143</a:t>
            </a:r>
          </a:p>
          <a:p>
            <a:pPr marL="0" marR="0">
              <a:lnSpc>
                <a:spcPct val="115000"/>
              </a:lnSpc>
              <a:spcBef>
                <a:spcPts val="0"/>
              </a:spcBef>
              <a:spcAft>
                <a:spcPts val="800"/>
              </a:spcAft>
            </a:pPr>
            <a:r>
              <a:rPr lang="en-US" sz="2000" kern="100">
                <a:effectLst/>
                <a:latin typeface="Aptos" panose="020B0004020202020204" pitchFamily="34" charset="0"/>
                <a:ea typeface="Aptos" panose="020B0004020202020204" pitchFamily="34" charset="0"/>
                <a:cs typeface="Times New Roman" panose="02020603050405020304" pitchFamily="18" charset="0"/>
              </a:rPr>
              <a:t>The Board participates in professional development specifically regarding its roles and responsibilities and on relevant content areas. 2.142857143 0.1428571429</a:t>
            </a:r>
          </a:p>
          <a:p>
            <a:pPr marL="0" marR="0">
              <a:lnSpc>
                <a:spcPct val="115000"/>
              </a:lnSpc>
              <a:spcBef>
                <a:spcPts val="0"/>
              </a:spcBef>
              <a:spcAft>
                <a:spcPts val="800"/>
              </a:spcAft>
            </a:pPr>
            <a:r>
              <a:rPr lang="en-US" sz="2000" kern="100">
                <a:effectLst/>
                <a:latin typeface="Aptos" panose="020B0004020202020204" pitchFamily="34" charset="0"/>
                <a:ea typeface="Aptos" panose="020B0004020202020204" pitchFamily="34" charset="0"/>
                <a:cs typeface="Times New Roman" panose="02020603050405020304" pitchFamily="18" charset="0"/>
              </a:rPr>
              <a:t>The Board deals with both internal and external conflicts openly, honestly, and respectfully. 2.285714286  -0.1142857143</a:t>
            </a:r>
          </a:p>
          <a:p>
            <a:endParaRPr lang="en-US"/>
          </a:p>
        </p:txBody>
      </p:sp>
    </p:spTree>
    <p:extLst>
      <p:ext uri="{BB962C8B-B14F-4D97-AF65-F5344CB8AC3E}">
        <p14:creationId xmlns:p14="http://schemas.microsoft.com/office/powerpoint/2010/main" val="1561308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15E9D-F7FF-953D-F8A7-2BC088F2F821}"/>
              </a:ext>
            </a:extLst>
          </p:cNvPr>
          <p:cNvSpPr>
            <a:spLocks noGrp="1"/>
          </p:cNvSpPr>
          <p:nvPr>
            <p:ph type="title"/>
          </p:nvPr>
        </p:nvSpPr>
        <p:spPr/>
        <p:txBody>
          <a:bodyPr/>
          <a:lstStyle/>
          <a:p>
            <a:r>
              <a:rPr lang="en-US"/>
              <a:t>Survey Results </a:t>
            </a:r>
          </a:p>
        </p:txBody>
      </p:sp>
      <p:sp>
        <p:nvSpPr>
          <p:cNvPr id="3" name="Content Placeholder 2">
            <a:extLst>
              <a:ext uri="{FF2B5EF4-FFF2-40B4-BE49-F238E27FC236}">
                <a16:creationId xmlns:a16="http://schemas.microsoft.com/office/drawing/2014/main" id="{1F62382F-6850-889E-98BD-43D6D104C620}"/>
              </a:ext>
            </a:extLst>
          </p:cNvPr>
          <p:cNvSpPr>
            <a:spLocks noGrp="1"/>
          </p:cNvSpPr>
          <p:nvPr>
            <p:ph idx="1"/>
          </p:nvPr>
        </p:nvSpPr>
        <p:spPr/>
        <p:txBody>
          <a:bodyPr/>
          <a:lstStyle/>
          <a:p>
            <a:r>
              <a:rPr lang="en-US" sz="3200" kern="100">
                <a:effectLst/>
                <a:latin typeface="Aptos" panose="020B0004020202020204" pitchFamily="34" charset="0"/>
                <a:ea typeface="Aptos" panose="020B0004020202020204" pitchFamily="34" charset="0"/>
                <a:cs typeface="Times New Roman" panose="02020603050405020304" pitchFamily="18" charset="0"/>
              </a:rPr>
              <a:t>Respondents were asked to complete a self-evaluation survey on the Hampton Board of Education.  The survey consisted of thirty-two (32) prompts utilizing a Likert scale with 1 being the lowest and 5 being the highest.  The questions were organized and oriented around the following topics: </a:t>
            </a:r>
            <a:r>
              <a:rPr lang="en-US" sz="3200" b="1" kern="100">
                <a:effectLst/>
                <a:latin typeface="Aptos" panose="020B0004020202020204" pitchFamily="34" charset="0"/>
                <a:ea typeface="Aptos" panose="020B0004020202020204" pitchFamily="34" charset="0"/>
                <a:cs typeface="Times New Roman" panose="02020603050405020304" pitchFamily="18" charset="0"/>
              </a:rPr>
              <a:t>vision, community leadership, Board operations, Board ethics, and the Board-Superintendent team</a:t>
            </a:r>
            <a:r>
              <a:rPr lang="en-US" sz="3200" kern="100">
                <a:effectLst/>
                <a:latin typeface="Aptos" panose="020B0004020202020204" pitchFamily="34" charset="0"/>
                <a:ea typeface="Aptos" panose="020B0004020202020204" pitchFamily="34" charset="0"/>
                <a:cs typeface="Times New Roman" panose="02020603050405020304" pitchFamily="18" charset="0"/>
              </a:rPr>
              <a:t>.  </a:t>
            </a:r>
          </a:p>
          <a:p>
            <a:endParaRPr lang="en-US"/>
          </a:p>
        </p:txBody>
      </p:sp>
    </p:spTree>
    <p:extLst>
      <p:ext uri="{BB962C8B-B14F-4D97-AF65-F5344CB8AC3E}">
        <p14:creationId xmlns:p14="http://schemas.microsoft.com/office/powerpoint/2010/main" val="3295820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A2D0-7CAA-6B8B-59FB-76B57288844A}"/>
              </a:ext>
            </a:extLst>
          </p:cNvPr>
          <p:cNvSpPr>
            <a:spLocks noGrp="1"/>
          </p:cNvSpPr>
          <p:nvPr>
            <p:ph type="title"/>
          </p:nvPr>
        </p:nvSpPr>
        <p:spPr/>
        <p:txBody>
          <a:bodyPr/>
          <a:lstStyle/>
          <a:p>
            <a:r>
              <a:rPr lang="en-US"/>
              <a:t>Survey Results </a:t>
            </a:r>
          </a:p>
        </p:txBody>
      </p:sp>
      <p:sp>
        <p:nvSpPr>
          <p:cNvPr id="3" name="Content Placeholder 2">
            <a:extLst>
              <a:ext uri="{FF2B5EF4-FFF2-40B4-BE49-F238E27FC236}">
                <a16:creationId xmlns:a16="http://schemas.microsoft.com/office/drawing/2014/main" id="{A9C2952D-1B8D-F97C-5677-E33E1CDC9316}"/>
              </a:ext>
            </a:extLst>
          </p:cNvPr>
          <p:cNvSpPr>
            <a:spLocks noGrp="1"/>
          </p:cNvSpPr>
          <p:nvPr>
            <p:ph idx="1"/>
          </p:nvPr>
        </p:nvSpPr>
        <p:spPr>
          <a:xfrm>
            <a:off x="820615" y="2106204"/>
            <a:ext cx="10972800" cy="4036534"/>
          </a:xfrm>
        </p:spPr>
        <p:txBody>
          <a:bodyPr/>
          <a:lstStyle/>
          <a:p>
            <a:pPr marL="0" marR="0">
              <a:lnSpc>
                <a:spcPct val="115000"/>
              </a:lnSpc>
              <a:spcBef>
                <a:spcPts val="0"/>
              </a:spcBef>
              <a:spcAft>
                <a:spcPts val="800"/>
              </a:spcAft>
            </a:pPr>
            <a:r>
              <a:rPr lang="en-US" sz="2800" kern="100">
                <a:effectLst/>
                <a:latin typeface="Aptos" panose="020B0004020202020204" pitchFamily="34" charset="0"/>
                <a:ea typeface="Aptos" panose="020B0004020202020204" pitchFamily="34" charset="0"/>
                <a:cs typeface="Times New Roman" panose="02020603050405020304" pitchFamily="18" charset="0"/>
              </a:rPr>
              <a:t>Six (6) open ended questions requested feedback on the following: </a:t>
            </a:r>
            <a:r>
              <a:rPr lang="en-US" sz="2800" b="1" kern="100">
                <a:effectLst/>
                <a:latin typeface="Aptos" panose="020B0004020202020204" pitchFamily="34" charset="0"/>
                <a:ea typeface="Aptos" panose="020B0004020202020204" pitchFamily="34" charset="0"/>
                <a:cs typeface="Times New Roman" panose="02020603050405020304" pitchFamily="18" charset="0"/>
              </a:rPr>
              <a:t>vision, community leadership, Board operations, Board ethics, Board-Superintendent relations, and general comments</a:t>
            </a:r>
            <a:r>
              <a:rPr lang="en-US" sz="2800" kern="10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Bef>
                <a:spcPts val="0"/>
              </a:spcBef>
              <a:spcAft>
                <a:spcPts val="800"/>
              </a:spcAft>
            </a:pPr>
            <a:endParaRPr lang="en-US" sz="2800" kern="100">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800" kern="100">
                <a:effectLst/>
                <a:latin typeface="Aptos" panose="020B0004020202020204" pitchFamily="34" charset="0"/>
                <a:ea typeface="Aptos" panose="020B0004020202020204" pitchFamily="34" charset="0"/>
                <a:cs typeface="Times New Roman" panose="02020603050405020304" pitchFamily="18" charset="0"/>
              </a:rPr>
              <a:t>The survey provided was developed by CABE and has been used by many Boards to conduct their self-evaluation.  There were seven (7) respondents.</a:t>
            </a:r>
          </a:p>
          <a:p>
            <a:endParaRPr lang="en-US"/>
          </a:p>
        </p:txBody>
      </p:sp>
    </p:spTree>
    <p:extLst>
      <p:ext uri="{BB962C8B-B14F-4D97-AF65-F5344CB8AC3E}">
        <p14:creationId xmlns:p14="http://schemas.microsoft.com/office/powerpoint/2010/main" val="4131312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04035-D3D5-E9DD-C345-C9E29C099E08}"/>
              </a:ext>
            </a:extLst>
          </p:cNvPr>
          <p:cNvSpPr>
            <a:spLocks noGrp="1"/>
          </p:cNvSpPr>
          <p:nvPr>
            <p:ph type="title"/>
          </p:nvPr>
        </p:nvSpPr>
        <p:spPr/>
        <p:txBody>
          <a:bodyPr/>
          <a:lstStyle/>
          <a:p>
            <a:r>
              <a:rPr lang="en-US"/>
              <a:t>Survey Results </a:t>
            </a:r>
          </a:p>
        </p:txBody>
      </p:sp>
      <p:sp>
        <p:nvSpPr>
          <p:cNvPr id="3" name="Content Placeholder 2">
            <a:extLst>
              <a:ext uri="{FF2B5EF4-FFF2-40B4-BE49-F238E27FC236}">
                <a16:creationId xmlns:a16="http://schemas.microsoft.com/office/drawing/2014/main" id="{B4FAF2A0-0151-BC3D-C838-09EA0950793B}"/>
              </a:ext>
            </a:extLst>
          </p:cNvPr>
          <p:cNvSpPr>
            <a:spLocks noGrp="1"/>
          </p:cNvSpPr>
          <p:nvPr>
            <p:ph sz="half" idx="1"/>
          </p:nvPr>
        </p:nvSpPr>
        <p:spPr/>
        <p:txBody>
          <a:bodyPr/>
          <a:lstStyle/>
          <a:p>
            <a:r>
              <a:rPr lang="en-US" sz="2400" kern="100">
                <a:effectLst/>
                <a:latin typeface="Aptos" panose="020B0004020202020204" pitchFamily="34" charset="0"/>
                <a:ea typeface="Aptos" panose="020B0004020202020204" pitchFamily="34" charset="0"/>
                <a:cs typeface="Times New Roman" panose="02020603050405020304" pitchFamily="18" charset="0"/>
              </a:rPr>
              <a:t>An average was calculated for each prompt.  The prompts were subsequently used to calculate the mean, median, and mode.  This provides a generalized perspective of how Board members collectively view their performance.  </a:t>
            </a:r>
          </a:p>
          <a:p>
            <a:endParaRPr lang="en-US"/>
          </a:p>
        </p:txBody>
      </p:sp>
      <p:graphicFrame>
        <p:nvGraphicFramePr>
          <p:cNvPr id="8" name="Content Placeholder 3">
            <a:extLst>
              <a:ext uri="{FF2B5EF4-FFF2-40B4-BE49-F238E27FC236}">
                <a16:creationId xmlns:a16="http://schemas.microsoft.com/office/drawing/2014/main" id="{0832E709-3DC8-047C-A830-4F8FC04D2E4C}"/>
              </a:ext>
            </a:extLst>
          </p:cNvPr>
          <p:cNvGraphicFramePr>
            <a:graphicFrameLocks noGrp="1"/>
          </p:cNvGraphicFramePr>
          <p:nvPr>
            <p:ph sz="half" idx="2"/>
          </p:nvPr>
        </p:nvGraphicFramePr>
        <p:xfrm>
          <a:off x="5834743" y="1284515"/>
          <a:ext cx="6030686" cy="4892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4798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95743-C862-DB27-20F8-49BBCBE6E428}"/>
              </a:ext>
            </a:extLst>
          </p:cNvPr>
          <p:cNvSpPr>
            <a:spLocks noGrp="1"/>
          </p:cNvSpPr>
          <p:nvPr>
            <p:ph type="title"/>
          </p:nvPr>
        </p:nvSpPr>
        <p:spPr/>
        <p:txBody>
          <a:bodyPr/>
          <a:lstStyle/>
          <a:p>
            <a:r>
              <a:rPr lang="en-US"/>
              <a:t>Survey Results </a:t>
            </a:r>
          </a:p>
        </p:txBody>
      </p:sp>
      <p:sp>
        <p:nvSpPr>
          <p:cNvPr id="3" name="Content Placeholder 2">
            <a:extLst>
              <a:ext uri="{FF2B5EF4-FFF2-40B4-BE49-F238E27FC236}">
                <a16:creationId xmlns:a16="http://schemas.microsoft.com/office/drawing/2014/main" id="{836D9D20-043D-BF60-B7F0-9DEB15324DA0}"/>
              </a:ext>
            </a:extLst>
          </p:cNvPr>
          <p:cNvSpPr>
            <a:spLocks noGrp="1"/>
          </p:cNvSpPr>
          <p:nvPr>
            <p:ph idx="1"/>
          </p:nvPr>
        </p:nvSpPr>
        <p:spPr>
          <a:xfrm>
            <a:off x="609600" y="1744394"/>
            <a:ext cx="10972800" cy="4398344"/>
          </a:xfrm>
        </p:spPr>
        <p:txBody>
          <a:bodyPr>
            <a:normAutofit fontScale="92500" lnSpcReduction="20000"/>
          </a:bodyPr>
          <a:lstStyle/>
          <a:p>
            <a:pPr marL="0" marR="0">
              <a:lnSpc>
                <a:spcPct val="115000"/>
              </a:lnSpc>
              <a:spcBef>
                <a:spcPts val="0"/>
              </a:spcBef>
              <a:spcAft>
                <a:spcPts val="800"/>
              </a:spcAft>
            </a:pPr>
            <a:r>
              <a:rPr lang="en-US" sz="2600" kern="100">
                <a:effectLst/>
                <a:latin typeface="Aptos" panose="020B0004020202020204" pitchFamily="34" charset="0"/>
                <a:ea typeface="Aptos" panose="020B0004020202020204" pitchFamily="34" charset="0"/>
                <a:cs typeface="Times New Roman" panose="02020603050405020304" pitchFamily="18" charset="0"/>
              </a:rPr>
              <a:t>The lowest score of </a:t>
            </a:r>
            <a:r>
              <a:rPr lang="en-US" sz="2600" b="1" kern="100">
                <a:effectLst/>
                <a:latin typeface="Aptos" panose="020B0004020202020204" pitchFamily="34" charset="0"/>
                <a:ea typeface="Aptos" panose="020B0004020202020204" pitchFamily="34" charset="0"/>
                <a:cs typeface="Times New Roman" panose="02020603050405020304" pitchFamily="18" charset="0"/>
              </a:rPr>
              <a:t>1.857 </a:t>
            </a:r>
            <a:r>
              <a:rPr lang="en-US" sz="2600" kern="100">
                <a:effectLst/>
                <a:latin typeface="Aptos" panose="020B0004020202020204" pitchFamily="34" charset="0"/>
                <a:ea typeface="Aptos" panose="020B0004020202020204" pitchFamily="34" charset="0"/>
                <a:cs typeface="Times New Roman" panose="02020603050405020304" pitchFamily="18" charset="0"/>
              </a:rPr>
              <a:t>is represented by the prompt, “</a:t>
            </a:r>
            <a:r>
              <a:rPr lang="en-US" sz="2600" b="1" kern="100">
                <a:effectLst/>
                <a:latin typeface="Aptos" panose="020B0004020202020204" pitchFamily="34" charset="0"/>
                <a:ea typeface="Aptos" panose="020B0004020202020204" pitchFamily="34" charset="0"/>
                <a:cs typeface="Times New Roman" panose="02020603050405020304" pitchFamily="18" charset="0"/>
              </a:rPr>
              <a:t>The Board conducts a comprehensive orientation to familiarize new board members with their role on the team.”</a:t>
            </a:r>
          </a:p>
          <a:p>
            <a:pPr marL="0" marR="0">
              <a:lnSpc>
                <a:spcPct val="115000"/>
              </a:lnSpc>
              <a:spcBef>
                <a:spcPts val="0"/>
              </a:spcBef>
              <a:spcAft>
                <a:spcPts val="800"/>
              </a:spcAft>
            </a:pPr>
            <a:r>
              <a:rPr lang="en-US" sz="2600" kern="100">
                <a:effectLst/>
                <a:latin typeface="Aptos" panose="020B0004020202020204" pitchFamily="34" charset="0"/>
                <a:ea typeface="Aptos" panose="020B0004020202020204" pitchFamily="34" charset="0"/>
                <a:cs typeface="Times New Roman" panose="02020603050405020304" pitchFamily="18" charset="0"/>
              </a:rPr>
              <a:t>The highest score of </a:t>
            </a:r>
            <a:r>
              <a:rPr lang="en-US" sz="2600" b="1" kern="100">
                <a:effectLst/>
                <a:latin typeface="Aptos" panose="020B0004020202020204" pitchFamily="34" charset="0"/>
                <a:ea typeface="Aptos" panose="020B0004020202020204" pitchFamily="34" charset="0"/>
                <a:cs typeface="Times New Roman" panose="02020603050405020304" pitchFamily="18" charset="0"/>
              </a:rPr>
              <a:t>3.857</a:t>
            </a:r>
            <a:r>
              <a:rPr lang="en-US" sz="2600" kern="100">
                <a:effectLst/>
                <a:latin typeface="Aptos" panose="020B0004020202020204" pitchFamily="34" charset="0"/>
                <a:ea typeface="Aptos" panose="020B0004020202020204" pitchFamily="34" charset="0"/>
                <a:cs typeface="Times New Roman" panose="02020603050405020304" pitchFamily="18" charset="0"/>
              </a:rPr>
              <a:t> is represented by the prompt, </a:t>
            </a:r>
            <a:r>
              <a:rPr lang="en-US" sz="2600" b="1" kern="100">
                <a:effectLst/>
                <a:latin typeface="Aptos" panose="020B0004020202020204" pitchFamily="34" charset="0"/>
                <a:ea typeface="Aptos" panose="020B0004020202020204" pitchFamily="34" charset="0"/>
                <a:cs typeface="Times New Roman" panose="02020603050405020304" pitchFamily="18" charset="0"/>
              </a:rPr>
              <a:t>“The Board adopts a fiscally responsible budget based on the district's priorities and regularly monitors the fiscal health of the district.”</a:t>
            </a:r>
            <a:r>
              <a:rPr lang="en-US" sz="2600" kern="100">
                <a:effectLst/>
                <a:latin typeface="Aptos" panose="020B0004020202020204" pitchFamily="34" charset="0"/>
                <a:ea typeface="Aptos" panose="020B0004020202020204" pitchFamily="34" charset="0"/>
                <a:cs typeface="Times New Roman" panose="02020603050405020304" pitchFamily="18" charset="0"/>
              </a:rPr>
              <a:t>  This prompt reflected the greatest range in answers with most responses indicating 4 and 5 but had one responded indicate a score of 1.  The recipient providing a score of 1 on that prompt had answered both higher and lower than the prevalent scores on other questions.  This may indicate a need for further clarification on the budget development process and communication.  </a:t>
            </a:r>
          </a:p>
          <a:p>
            <a:endParaRPr lang="en-US"/>
          </a:p>
        </p:txBody>
      </p:sp>
    </p:spTree>
    <p:extLst>
      <p:ext uri="{BB962C8B-B14F-4D97-AF65-F5344CB8AC3E}">
        <p14:creationId xmlns:p14="http://schemas.microsoft.com/office/powerpoint/2010/main" val="489050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876AF-6A35-2337-D565-5ED0BF7F386C}"/>
              </a:ext>
            </a:extLst>
          </p:cNvPr>
          <p:cNvSpPr>
            <a:spLocks noGrp="1"/>
          </p:cNvSpPr>
          <p:nvPr>
            <p:ph type="title"/>
          </p:nvPr>
        </p:nvSpPr>
        <p:spPr/>
        <p:txBody>
          <a:bodyPr>
            <a:normAutofit fontScale="90000"/>
          </a:bodyPr>
          <a:lstStyle/>
          <a:p>
            <a:r>
              <a:rPr lang="en-US"/>
              <a:t>Survey Results – Prompts below the Total Mean</a:t>
            </a:r>
          </a:p>
        </p:txBody>
      </p:sp>
      <p:sp>
        <p:nvSpPr>
          <p:cNvPr id="3" name="Content Placeholder 2">
            <a:extLst>
              <a:ext uri="{FF2B5EF4-FFF2-40B4-BE49-F238E27FC236}">
                <a16:creationId xmlns:a16="http://schemas.microsoft.com/office/drawing/2014/main" id="{B6C30A4D-0504-B4F0-A4AC-A3824C1AFB3D}"/>
              </a:ext>
            </a:extLst>
          </p:cNvPr>
          <p:cNvSpPr>
            <a:spLocks noGrp="1"/>
          </p:cNvSpPr>
          <p:nvPr>
            <p:ph idx="1"/>
          </p:nvPr>
        </p:nvSpPr>
        <p:spPr/>
        <p:txBody>
          <a:bodyPr/>
          <a:lstStyle/>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The vision/mission and goals are developed collaboratively with staff and the community. 2.142857143 (2) </a:t>
            </a:r>
            <a:r>
              <a:rPr lang="en-US" sz="2400" b="1" kern="100">
                <a:effectLst/>
                <a:latin typeface="Aptos" panose="020B0004020202020204" pitchFamily="34" charset="0"/>
                <a:ea typeface="Aptos" panose="020B0004020202020204" pitchFamily="34" charset="0"/>
                <a:cs typeface="Times New Roman" panose="02020603050405020304" pitchFamily="18" charset="0"/>
              </a:rPr>
              <a:t>Vision</a:t>
            </a:r>
            <a:r>
              <a:rPr lang="en-US" sz="2400" kern="10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The Board institutes a process for long-range and strategic planning that aligns with the vision/mission for the district. 2 (2) </a:t>
            </a:r>
            <a:r>
              <a:rPr lang="en-US" sz="2400" b="1" kern="100">
                <a:effectLst/>
                <a:latin typeface="Aptos" panose="020B0004020202020204" pitchFamily="34" charset="0"/>
                <a:ea typeface="Aptos" panose="020B0004020202020204" pitchFamily="34" charset="0"/>
                <a:cs typeface="Times New Roman" panose="02020603050405020304" pitchFamily="18" charset="0"/>
              </a:rPr>
              <a:t>Vision</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The Board communicates clearly the goals and expectations for the district, staff, and students with an emphasis on high achievement for all students in the district. 2.428571429 (2) </a:t>
            </a:r>
            <a:r>
              <a:rPr lang="en-US" sz="2400" b="1" kern="100">
                <a:effectLst/>
                <a:latin typeface="Aptos" panose="020B0004020202020204" pitchFamily="34" charset="0"/>
                <a:ea typeface="Aptos" panose="020B0004020202020204" pitchFamily="34" charset="0"/>
                <a:cs typeface="Times New Roman" panose="02020603050405020304" pitchFamily="18" charset="0"/>
              </a:rPr>
              <a:t>Vision</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304094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27953-BDE2-4C8B-07CC-982D15C14DE5}"/>
              </a:ext>
            </a:extLst>
          </p:cNvPr>
          <p:cNvSpPr>
            <a:spLocks noGrp="1"/>
          </p:cNvSpPr>
          <p:nvPr>
            <p:ph type="title"/>
          </p:nvPr>
        </p:nvSpPr>
        <p:spPr/>
        <p:txBody>
          <a:bodyPr>
            <a:normAutofit fontScale="90000"/>
          </a:bodyPr>
          <a:lstStyle/>
          <a:p>
            <a:r>
              <a:rPr lang="en-US"/>
              <a:t>Survey Results – Prompts below the Total Mean</a:t>
            </a:r>
          </a:p>
        </p:txBody>
      </p:sp>
      <p:sp>
        <p:nvSpPr>
          <p:cNvPr id="3" name="Content Placeholder 2">
            <a:extLst>
              <a:ext uri="{FF2B5EF4-FFF2-40B4-BE49-F238E27FC236}">
                <a16:creationId xmlns:a16="http://schemas.microsoft.com/office/drawing/2014/main" id="{28D0DF49-E194-A81A-160C-A308D9668DD0}"/>
              </a:ext>
            </a:extLst>
          </p:cNvPr>
          <p:cNvSpPr>
            <a:spLocks noGrp="1"/>
          </p:cNvSpPr>
          <p:nvPr>
            <p:ph idx="1"/>
          </p:nvPr>
        </p:nvSpPr>
        <p:spPr>
          <a:xfrm>
            <a:off x="609600" y="1709057"/>
            <a:ext cx="10972800" cy="4800600"/>
          </a:xfrm>
        </p:spPr>
        <p:txBody>
          <a:bodyPr>
            <a:normAutofit fontScale="92500" lnSpcReduction="10000"/>
          </a:bodyPr>
          <a:lstStyle/>
          <a:p>
            <a:pPr marL="0" marR="0">
              <a:lnSpc>
                <a:spcPct val="115000"/>
              </a:lnSpc>
              <a:spcBef>
                <a:spcPts val="0"/>
              </a:spcBef>
              <a:spcAft>
                <a:spcPts val="800"/>
              </a:spcAft>
            </a:pPr>
            <a:r>
              <a:rPr lang="en-US" sz="2200" kern="100">
                <a:effectLst/>
                <a:latin typeface="Aptos" panose="020B0004020202020204" pitchFamily="34" charset="0"/>
                <a:ea typeface="Aptos" panose="020B0004020202020204" pitchFamily="34" charset="0"/>
                <a:cs typeface="Times New Roman" panose="02020603050405020304" pitchFamily="18" charset="0"/>
              </a:rPr>
              <a:t>The Board communicates and interprets the school district's vision/mission to the public and listens, and incorporates appropriate community perspectives into board actions. 2.142857143 (2) </a:t>
            </a:r>
            <a:r>
              <a:rPr lang="en-US" sz="2200" b="1" kern="100">
                <a:effectLst/>
                <a:latin typeface="Aptos" panose="020B0004020202020204" pitchFamily="34" charset="0"/>
                <a:ea typeface="Aptos" panose="020B0004020202020204" pitchFamily="34" charset="0"/>
                <a:cs typeface="Times New Roman" panose="02020603050405020304" pitchFamily="18" charset="0"/>
              </a:rPr>
              <a:t>Community Leadership</a:t>
            </a:r>
            <a:r>
              <a:rPr lang="en-US" sz="2200" kern="10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Bef>
                <a:spcPts val="0"/>
              </a:spcBef>
              <a:spcAft>
                <a:spcPts val="800"/>
              </a:spcAft>
            </a:pPr>
            <a:r>
              <a:rPr lang="en-US" sz="2200" kern="100">
                <a:effectLst/>
                <a:latin typeface="Aptos" panose="020B0004020202020204" pitchFamily="34" charset="0"/>
                <a:ea typeface="Aptos" panose="020B0004020202020204" pitchFamily="34" charset="0"/>
                <a:cs typeface="Times New Roman" panose="02020603050405020304" pitchFamily="18" charset="0"/>
              </a:rPr>
              <a:t>The Board works to promote the accomplishments of the district within the district and community at large. 2.142857143 (2) </a:t>
            </a:r>
            <a:r>
              <a:rPr lang="en-US" sz="2200" b="1" kern="100">
                <a:effectLst/>
                <a:latin typeface="Aptos" panose="020B0004020202020204" pitchFamily="34" charset="0"/>
                <a:ea typeface="Aptos" panose="020B0004020202020204" pitchFamily="34" charset="0"/>
                <a:cs typeface="Times New Roman" panose="02020603050405020304" pitchFamily="18" charset="0"/>
              </a:rPr>
              <a:t>Community Leadership</a:t>
            </a:r>
            <a:endParaRPr lang="en-US" sz="22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200" kern="100">
                <a:effectLst/>
                <a:latin typeface="Aptos" panose="020B0004020202020204" pitchFamily="34" charset="0"/>
                <a:ea typeface="Aptos" panose="020B0004020202020204" pitchFamily="34" charset="0"/>
                <a:cs typeface="Times New Roman" panose="02020603050405020304" pitchFamily="18" charset="0"/>
              </a:rPr>
              <a:t>The Board advocates at the national, state, and local levels for students and the school district and promotes the benefits of public education. 2.428571429 (2) </a:t>
            </a:r>
            <a:r>
              <a:rPr lang="en-US" sz="2200" b="1" kern="100">
                <a:effectLst/>
                <a:latin typeface="Aptos" panose="020B0004020202020204" pitchFamily="34" charset="0"/>
                <a:ea typeface="Aptos" panose="020B0004020202020204" pitchFamily="34" charset="0"/>
                <a:cs typeface="Times New Roman" panose="02020603050405020304" pitchFamily="18" charset="0"/>
              </a:rPr>
              <a:t>Community Leadership</a:t>
            </a:r>
            <a:endParaRPr lang="en-US" sz="22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200" kern="100">
                <a:effectLst/>
                <a:latin typeface="Aptos" panose="020B0004020202020204" pitchFamily="34" charset="0"/>
                <a:ea typeface="Aptos" panose="020B0004020202020204" pitchFamily="34" charset="0"/>
                <a:cs typeface="Times New Roman" panose="02020603050405020304" pitchFamily="18" charset="0"/>
              </a:rPr>
              <a:t>The Board collaborates with other school boards, superintendents, agencies, and other bodies to inform federal, state, and local policy makers of concerns and issues related to education. 2 (2) </a:t>
            </a:r>
            <a:r>
              <a:rPr lang="en-US" sz="2200" b="1" kern="100">
                <a:effectLst/>
                <a:latin typeface="Aptos" panose="020B0004020202020204" pitchFamily="34" charset="0"/>
                <a:ea typeface="Aptos" panose="020B0004020202020204" pitchFamily="34" charset="0"/>
                <a:cs typeface="Times New Roman" panose="02020603050405020304" pitchFamily="18" charset="0"/>
              </a:rPr>
              <a:t>Community Leadership</a:t>
            </a:r>
            <a:endParaRPr lang="en-US" sz="22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200" kern="100">
                <a:effectLst/>
                <a:latin typeface="Aptos" panose="020B0004020202020204" pitchFamily="34" charset="0"/>
                <a:ea typeface="Aptos" panose="020B0004020202020204" pitchFamily="34" charset="0"/>
                <a:cs typeface="Times New Roman" panose="02020603050405020304" pitchFamily="18" charset="0"/>
              </a:rPr>
              <a:t>The Board provides community leadership on educational issues by creating strong linkages with appropriate organizations, agencies, and other groups to provide for healthy development and high achievement for all students. 2.285714286 (2) </a:t>
            </a:r>
            <a:r>
              <a:rPr lang="en-US" sz="2200" b="1" kern="100">
                <a:effectLst/>
                <a:latin typeface="Aptos" panose="020B0004020202020204" pitchFamily="34" charset="0"/>
                <a:ea typeface="Aptos" panose="020B0004020202020204" pitchFamily="34" charset="0"/>
                <a:cs typeface="Times New Roman" panose="02020603050405020304" pitchFamily="18" charset="0"/>
              </a:rPr>
              <a:t>Community Leadership</a:t>
            </a:r>
            <a:endParaRPr lang="en-US" sz="2200" kern="100">
              <a:effectLst/>
              <a:latin typeface="Aptos" panose="020B0004020202020204" pitchFamily="34" charset="0"/>
              <a:ea typeface="Aptos" panose="020B000402020202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691393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5EC83-351F-1FA6-6F4B-33A48CA40FB4}"/>
              </a:ext>
            </a:extLst>
          </p:cNvPr>
          <p:cNvSpPr>
            <a:spLocks noGrp="1"/>
          </p:cNvSpPr>
          <p:nvPr>
            <p:ph type="title"/>
          </p:nvPr>
        </p:nvSpPr>
        <p:spPr/>
        <p:txBody>
          <a:bodyPr>
            <a:normAutofit fontScale="90000"/>
          </a:bodyPr>
          <a:lstStyle/>
          <a:p>
            <a:r>
              <a:rPr lang="en-US"/>
              <a:t>Survey Results – Prompts below the Total Mean</a:t>
            </a:r>
          </a:p>
        </p:txBody>
      </p:sp>
      <p:sp>
        <p:nvSpPr>
          <p:cNvPr id="3" name="Content Placeholder 2">
            <a:extLst>
              <a:ext uri="{FF2B5EF4-FFF2-40B4-BE49-F238E27FC236}">
                <a16:creationId xmlns:a16="http://schemas.microsoft.com/office/drawing/2014/main" id="{4A07A748-4041-D51D-FEC4-1BFAE71F7FD3}"/>
              </a:ext>
            </a:extLst>
          </p:cNvPr>
          <p:cNvSpPr>
            <a:spLocks noGrp="1"/>
          </p:cNvSpPr>
          <p:nvPr>
            <p:ph idx="1"/>
          </p:nvPr>
        </p:nvSpPr>
        <p:spPr/>
        <p:txBody>
          <a:bodyPr/>
          <a:lstStyle/>
          <a:p>
            <a:pPr marL="0" marR="0">
              <a:lnSpc>
                <a:spcPct val="115000"/>
              </a:lnSpc>
              <a:spcBef>
                <a:spcPts val="0"/>
              </a:spcBef>
              <a:spcAft>
                <a:spcPts val="800"/>
              </a:spcAft>
            </a:pPr>
            <a:r>
              <a:rPr lang="en-US" sz="2200" kern="100">
                <a:effectLst/>
                <a:latin typeface="Aptos" panose="020B0004020202020204" pitchFamily="34" charset="0"/>
                <a:ea typeface="Aptos" panose="020B0004020202020204" pitchFamily="34" charset="0"/>
                <a:cs typeface="Times New Roman" panose="02020603050405020304" pitchFamily="18" charset="0"/>
              </a:rPr>
              <a:t>The Board conducts meetings that are efficient, effective, and focus primarily on student achievement and other district priorities. 2.285714286 (3) </a:t>
            </a:r>
            <a:r>
              <a:rPr lang="en-US" sz="2200" b="1" kern="100">
                <a:effectLst/>
                <a:latin typeface="Aptos" panose="020B0004020202020204" pitchFamily="34" charset="0"/>
                <a:ea typeface="Aptos" panose="020B0004020202020204" pitchFamily="34" charset="0"/>
                <a:cs typeface="Times New Roman" panose="02020603050405020304" pitchFamily="18" charset="0"/>
              </a:rPr>
              <a:t>Board Operations</a:t>
            </a:r>
            <a:r>
              <a:rPr lang="en-US" sz="2200" kern="10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Bef>
                <a:spcPts val="0"/>
              </a:spcBef>
              <a:spcAft>
                <a:spcPts val="800"/>
              </a:spcAft>
            </a:pPr>
            <a:r>
              <a:rPr lang="en-US" sz="2200" kern="100">
                <a:effectLst/>
                <a:latin typeface="Aptos" panose="020B0004020202020204" pitchFamily="34" charset="0"/>
                <a:ea typeface="Aptos" panose="020B0004020202020204" pitchFamily="34" charset="0"/>
                <a:cs typeface="Times New Roman" panose="02020603050405020304" pitchFamily="18" charset="0"/>
              </a:rPr>
              <a:t>The Board conducts a comprehensive orientation to familiarize new board members with their role on the team. 1.857142857 (2) </a:t>
            </a:r>
            <a:r>
              <a:rPr lang="en-US" sz="2200" b="1" kern="100">
                <a:effectLst/>
                <a:latin typeface="Aptos" panose="020B0004020202020204" pitchFamily="34" charset="0"/>
                <a:ea typeface="Aptos" panose="020B0004020202020204" pitchFamily="34" charset="0"/>
                <a:cs typeface="Times New Roman" panose="02020603050405020304" pitchFamily="18" charset="0"/>
              </a:rPr>
              <a:t>Board Operations</a:t>
            </a:r>
            <a:endParaRPr lang="en-US" sz="22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200" kern="100">
                <a:effectLst/>
                <a:latin typeface="Aptos" panose="020B0004020202020204" pitchFamily="34" charset="0"/>
                <a:ea typeface="Aptos" panose="020B0004020202020204" pitchFamily="34" charset="0"/>
                <a:cs typeface="Times New Roman" panose="02020603050405020304" pitchFamily="18" charset="0"/>
              </a:rPr>
              <a:t>The Board conducts an effective annual self-evaluation. 2.142857143 (2) </a:t>
            </a:r>
            <a:r>
              <a:rPr lang="en-US" sz="2200" b="1" kern="100">
                <a:effectLst/>
                <a:latin typeface="Aptos" panose="020B0004020202020204" pitchFamily="34" charset="0"/>
                <a:ea typeface="Aptos" panose="020B0004020202020204" pitchFamily="34" charset="0"/>
                <a:cs typeface="Times New Roman" panose="02020603050405020304" pitchFamily="18" charset="0"/>
              </a:rPr>
              <a:t>Board Operations</a:t>
            </a:r>
            <a:endParaRPr lang="en-US" sz="22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200" kern="100">
                <a:effectLst/>
                <a:latin typeface="Aptos" panose="020B0004020202020204" pitchFamily="34" charset="0"/>
                <a:ea typeface="Aptos" panose="020B0004020202020204" pitchFamily="34" charset="0"/>
                <a:cs typeface="Times New Roman" panose="02020603050405020304" pitchFamily="18" charset="0"/>
              </a:rPr>
              <a:t>The Board participates in professional development specifically regarding its roles and responsibilities and on relevant content areas. 2.142857143 (2) </a:t>
            </a:r>
            <a:r>
              <a:rPr lang="en-US" sz="2200" b="1" kern="100">
                <a:effectLst/>
                <a:latin typeface="Aptos" panose="020B0004020202020204" pitchFamily="34" charset="0"/>
                <a:ea typeface="Aptos" panose="020B0004020202020204" pitchFamily="34" charset="0"/>
                <a:cs typeface="Times New Roman" panose="02020603050405020304" pitchFamily="18" charset="0"/>
              </a:rPr>
              <a:t>Board Operations</a:t>
            </a:r>
            <a:endParaRPr lang="en-US" sz="2200" kern="100">
              <a:effectLst/>
              <a:latin typeface="Aptos" panose="020B0004020202020204" pitchFamily="34" charset="0"/>
              <a:ea typeface="Aptos" panose="020B000402020202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3667979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7FB81-AD31-D6BA-EB8C-1DBAE1B3151F}"/>
              </a:ext>
            </a:extLst>
          </p:cNvPr>
          <p:cNvSpPr>
            <a:spLocks noGrp="1"/>
          </p:cNvSpPr>
          <p:nvPr>
            <p:ph type="title"/>
          </p:nvPr>
        </p:nvSpPr>
        <p:spPr/>
        <p:txBody>
          <a:bodyPr>
            <a:normAutofit fontScale="90000"/>
          </a:bodyPr>
          <a:lstStyle/>
          <a:p>
            <a:r>
              <a:rPr lang="en-US"/>
              <a:t>Survey Results – Prompts below the Total Mean</a:t>
            </a:r>
          </a:p>
        </p:txBody>
      </p:sp>
      <p:sp>
        <p:nvSpPr>
          <p:cNvPr id="3" name="Content Placeholder 2">
            <a:extLst>
              <a:ext uri="{FF2B5EF4-FFF2-40B4-BE49-F238E27FC236}">
                <a16:creationId xmlns:a16="http://schemas.microsoft.com/office/drawing/2014/main" id="{E12FA1C2-D83E-1D12-5698-AF17EF03E98B}"/>
              </a:ext>
            </a:extLst>
          </p:cNvPr>
          <p:cNvSpPr>
            <a:spLocks noGrp="1"/>
          </p:cNvSpPr>
          <p:nvPr>
            <p:ph idx="1"/>
          </p:nvPr>
        </p:nvSpPr>
        <p:spPr/>
        <p:txBody>
          <a:bodyPr/>
          <a:lstStyle/>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The Board establishes a Code of Ethics and conducts business in accordance with the code. 2.428571429 (3) </a:t>
            </a:r>
            <a:r>
              <a:rPr lang="en-US" sz="2400" b="1" kern="100">
                <a:effectLst/>
                <a:latin typeface="Aptos" panose="020B0004020202020204" pitchFamily="34" charset="0"/>
                <a:ea typeface="Aptos" panose="020B0004020202020204" pitchFamily="34" charset="0"/>
                <a:cs typeface="Times New Roman" panose="02020603050405020304" pitchFamily="18" charset="0"/>
              </a:rPr>
              <a:t>Board Ethics</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The Board members honor board decisions even when the vote is not unanimous. 2.428571429 (2) </a:t>
            </a:r>
            <a:r>
              <a:rPr lang="en-US" sz="2400" b="1" kern="100">
                <a:effectLst/>
                <a:latin typeface="Aptos" panose="020B0004020202020204" pitchFamily="34" charset="0"/>
                <a:ea typeface="Aptos" panose="020B0004020202020204" pitchFamily="34" charset="0"/>
                <a:cs typeface="Times New Roman" panose="02020603050405020304" pitchFamily="18" charset="0"/>
              </a:rPr>
              <a:t>Board Ethics</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2400" kern="100">
                <a:effectLst/>
                <a:latin typeface="Aptos" panose="020B0004020202020204" pitchFamily="34" charset="0"/>
                <a:ea typeface="Aptos" panose="020B0004020202020204" pitchFamily="34" charset="0"/>
                <a:cs typeface="Times New Roman" panose="02020603050405020304" pitchFamily="18" charset="0"/>
              </a:rPr>
              <a:t>The Board deals with both internal and external conflicts openly, honestly, and respectfully. 2.285714286 (3) </a:t>
            </a:r>
            <a:r>
              <a:rPr lang="en-US" sz="2400" b="1" kern="100">
                <a:effectLst/>
                <a:latin typeface="Aptos" panose="020B0004020202020204" pitchFamily="34" charset="0"/>
                <a:ea typeface="Aptos" panose="020B0004020202020204" pitchFamily="34" charset="0"/>
                <a:cs typeface="Times New Roman" panose="02020603050405020304" pitchFamily="18" charset="0"/>
              </a:rPr>
              <a:t>Board Ethics</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109928409"/>
      </p:ext>
    </p:extLst>
  </p:cSld>
  <p:clrMapOvr>
    <a:masterClrMapping/>
  </p:clrMapOvr>
</p:sld>
</file>

<file path=ppt/theme/theme1.xml><?xml version="1.0" encoding="utf-8"?>
<a:theme xmlns:a="http://schemas.openxmlformats.org/drawingml/2006/main" name="SplashVTI">
  <a:themeElements>
    <a:clrScheme name="AnalogousFromLightSeed_2SEEDS">
      <a:dk1>
        <a:srgbClr val="000000"/>
      </a:dk1>
      <a:lt1>
        <a:srgbClr val="FFFFFF"/>
      </a:lt1>
      <a:dk2>
        <a:srgbClr val="243941"/>
      </a:dk2>
      <a:lt2>
        <a:srgbClr val="E8E5E2"/>
      </a:lt2>
      <a:accent1>
        <a:srgbClr val="7F99BA"/>
      </a:accent1>
      <a:accent2>
        <a:srgbClr val="7EA9B0"/>
      </a:accent2>
      <a:accent3>
        <a:srgbClr val="9697C6"/>
      </a:accent3>
      <a:accent4>
        <a:srgbClr val="BA807F"/>
      </a:accent4>
      <a:accent5>
        <a:srgbClr val="BB9B82"/>
      </a:accent5>
      <a:accent6>
        <a:srgbClr val="ACA476"/>
      </a:accent6>
      <a:hlink>
        <a:srgbClr val="997E5D"/>
      </a:hlink>
      <a:folHlink>
        <a:srgbClr val="7F7F7F"/>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lashVTI" id="{CD38C481-21EC-466B-953B-A1440B42712A}" vid="{D3E4813C-1D98-48C2-AF59-2D0D78E25500}"/>
    </a:ext>
  </a:extLst>
</a:theme>
</file>

<file path=docProps/app.xml><?xml version="1.0" encoding="utf-8"?>
<Properties xmlns="http://schemas.openxmlformats.org/officeDocument/2006/extended-properties" xmlns:vt="http://schemas.openxmlformats.org/officeDocument/2006/docPropsVTypes">
  <TotalTime>0</TotalTime>
  <Words>1512</Words>
  <Application>Microsoft Office PowerPoint</Application>
  <PresentationFormat>Widescreen</PresentationFormat>
  <Paragraphs>83</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Avenir Next LT Pro</vt:lpstr>
      <vt:lpstr>Posterama</vt:lpstr>
      <vt:lpstr>SplashVTI</vt:lpstr>
      <vt:lpstr>Hampton Board of Education</vt:lpstr>
      <vt:lpstr>Survey Results </vt:lpstr>
      <vt:lpstr>Survey Results </vt:lpstr>
      <vt:lpstr>Survey Results </vt:lpstr>
      <vt:lpstr>Survey Results </vt:lpstr>
      <vt:lpstr>Survey Results – Prompts below the Total Mean</vt:lpstr>
      <vt:lpstr>Survey Results – Prompts below the Total Mean</vt:lpstr>
      <vt:lpstr>Survey Results – Prompts below the Total Mean</vt:lpstr>
      <vt:lpstr>Survey Results – Prompts below the Total Mean</vt:lpstr>
      <vt:lpstr>Category Averages</vt:lpstr>
      <vt:lpstr>Lowest Scores Within Each Category </vt:lpstr>
      <vt:lpstr>Individual Response Variability</vt:lpstr>
      <vt:lpstr>Individual Response Variability</vt:lpstr>
      <vt:lpstr>Individual Response Variability</vt:lpstr>
      <vt:lpstr>Individual Response Variability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Hampton Board of Education</dc:title>
  <dc:creator>Skarzynski, Andrew</dc:creator>
  <cp:lastModifiedBy>Kaye Johnson</cp:lastModifiedBy>
  <cp:revision>1</cp:revision>
  <dcterms:created xsi:type="dcterms:W3CDTF">2024-08-27T16:48:26Z</dcterms:created>
  <dcterms:modified xsi:type="dcterms:W3CDTF">2024-09-10T13:36:34Z</dcterms:modified>
</cp:coreProperties>
</file>